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8" d="100"/>
          <a:sy n="168" d="100"/>
        </p:scale>
        <p:origin x="6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2f016527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2f016527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4e2a3900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4e2a3900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4e2a39003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4e2a39003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f4c3593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f4c3593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4ee5147fa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4ee5147fa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Talk about the game.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Tell money what you can do with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4ee5147fa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4ee5147fa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Talk about the game.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Tell money what you can do with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f4c35931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f4c35931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f4c35931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f4c35931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f4c35931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f4c35931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f4c35931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f4c35931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025f82e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025f82e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f4c35931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f4c35931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f4c35931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f4c35931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f4c35931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f4c35931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f4c35931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f4c35931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f4c35931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f4c35931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d4d835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d4d835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f4c35931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f4c35931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4697272e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4697272e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697272e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697272e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4e2a39003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4e2a39003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4e2a39003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4e2a39003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4e2a39003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4e2a39003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4e2a39003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4e2a39003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697272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697272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4ee5147fa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4ee5147fa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4ee5147fa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4ee5147fa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4a9065bc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4a9065bc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4ee5147fa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4ee5147fa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4ee5147fa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4ee5147fa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4ee5147fa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4ee5147fa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52fc4f3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52fc4f3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ebe29d25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ebe29d25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Ask question for WoW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4ee5147f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4ee5147fa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4f2cfbff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4f2cfbff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f788df4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f788df4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4fd45e19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4fd45e19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401cd5f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401cd5f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401cd5fe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401cd5fe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3b59d181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3b59d181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401cd5fe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401cd5fe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401cd5fe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401cd5fe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401cddf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401cddf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ebe29d2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ebe29d2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4401cddfd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4401cddfd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401cddfd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401cddfd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4a9065bc5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4a9065bc5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4a9065bc5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44a9065bc5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44a9065bc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44a9065bc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44a9065bc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44a9065bc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44a9065bc5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44a9065bc5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4a9065bc5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4a9065bc5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44a9065bc5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44a9065bc5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44a9065bc5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44a9065bc5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4e2a39003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4e2a39003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452fc4f32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452fc4f32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44a9065bc5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44a9065bc5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4401cddfd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4401cddfd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4401cddfd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4401cddfd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4401cddfd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4401cddfd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4401cddfd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4401cddfd7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401cddfd7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401cddfd7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4401cddfd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4401cddfd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4401cddfd7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4401cddfd7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44a8b684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44a8b684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f787bd0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f787bd03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4401cddfd7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4401cddfd7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4401cddfd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4401cddfd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4401cddfd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4401cddfd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4401cddfd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4401cddfd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44e94765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44e94765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4a9065bc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4a9065bc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452fc4f32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452fc4f32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452fc4f32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452fc4f32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43acf4c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43acf4cc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43acf4cc1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43acf4cc1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f787bd03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f787bd03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43acf4cc1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43acf4cc1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432f5a1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432f5a1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432f5a19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432f5a19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43b0565f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43b0565f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43b0565fd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43b0565fd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43acf4cc1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43acf4cc1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43b59d18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43b59d18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43b59d1814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43b59d1814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43b59d181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43b59d181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43b59d1814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43b59d1814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f787bd03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f787bd03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43b59d181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43b59d181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3b59d1814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3b59d1814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43b59d181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43b59d181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43b59d1814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43b59d1814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436f49d58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436f49d58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43acf4cc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43acf4cc1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witter.com/ViperBlackSkul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d1ForDQ-lw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hotkey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CfPnK76B9A&amp;t=152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ickerheroes.com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hyperlink" Target="https://legocro.github.io/CH-save-editor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nedcore.com/forums/mmo/path-of-exile/poe-bots-programs/543975-poesmoother-effects-remover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4DKhSjrwGw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jObBdAhbzs?t=10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www.youtube.com/watch?v=5SVLIRthpNc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0Z_oN_CZyA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Cheating_in_online_games" TargetMode="External"/><Relationship Id="rId4" Type="http://schemas.openxmlformats.org/officeDocument/2006/relationships/hyperlink" Target="http://www.pwnadventur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34975"/>
            <a:ext cx="8520600" cy="2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6B8AF"/>
                </a:solidFill>
              </a:rPr>
              <a:t>My Experience </a:t>
            </a:r>
            <a:endParaRPr>
              <a:solidFill>
                <a:srgbClr val="E6B8A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6B8AF"/>
                </a:solidFill>
              </a:rPr>
              <a:t>Hacking Video Games</a:t>
            </a:r>
            <a:r>
              <a:rPr lang="fr">
                <a:solidFill>
                  <a:srgbClr val="00FF00"/>
                </a:solidFill>
              </a:rPr>
              <a:t> </a:t>
            </a:r>
            <a:endParaRPr>
              <a:solidFill>
                <a:srgbClr val="00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7971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 descr="Diablo_II_Logo.png"/>
          <p:cNvPicPr preferRelativeResize="0"/>
          <p:nvPr/>
        </p:nvPicPr>
        <p:blipFill rotWithShape="1">
          <a:blip r:embed="rId3">
            <a:alphaModFix/>
          </a:blip>
          <a:srcRect t="4155" r="-31891" b="-56944"/>
          <a:stretch/>
        </p:blipFill>
        <p:spPr>
          <a:xfrm>
            <a:off x="2907700" y="3467313"/>
            <a:ext cx="413385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descr="PoE-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350" y="3307325"/>
            <a:ext cx="2531150" cy="18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232025" y="1522525"/>
            <a:ext cx="28848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2975" y="3696900"/>
            <a:ext cx="2884800" cy="100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Memory Manipulation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182750" y="12098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4691200" y="322855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139525" y="2622275"/>
            <a:ext cx="1717800" cy="10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139525" y="3584675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303125" y="1271025"/>
            <a:ext cx="7162200" cy="26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dirty="0">
                <a:solidFill>
                  <a:srgbClr val="F9CB9C"/>
                </a:solidFill>
              </a:rPr>
              <a:t>Pros</a:t>
            </a:r>
            <a:r>
              <a:rPr lang="fr" sz="1800" dirty="0">
                <a:solidFill>
                  <a:srgbClr val="F9CB9C"/>
                </a:solidFill>
              </a:rPr>
              <a:t>:</a:t>
            </a:r>
            <a:endParaRPr sz="18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9CB9C"/>
                </a:solidFill>
              </a:rPr>
              <a:t>Modify any variable within the client</a:t>
            </a:r>
            <a:endParaRPr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9CB9C"/>
                </a:solidFill>
              </a:rPr>
              <a:t>Possibility of creating a trainer</a:t>
            </a:r>
            <a:endParaRPr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9CB9C"/>
                </a:solidFill>
              </a:rPr>
              <a:t>Access </a:t>
            </a:r>
            <a:r>
              <a:rPr lang="fr-CA" dirty="0">
                <a:solidFill>
                  <a:srgbClr val="F9CB9C"/>
                </a:solidFill>
              </a:rPr>
              <a:t>to</a:t>
            </a:r>
            <a:r>
              <a:rPr lang="fr" dirty="0">
                <a:solidFill>
                  <a:srgbClr val="F9CB9C"/>
                </a:solidFill>
              </a:rPr>
              <a:t> information you normally shouldn’t be able to see</a:t>
            </a:r>
            <a:endParaRPr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rgbClr val="F9CB9C"/>
              </a:solidFill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4691200" y="1318350"/>
            <a:ext cx="4118700" cy="18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0000"/>
              </a:solidFill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2525" y="8262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Memory Manipulation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182750" y="12098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445250" y="3212825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9CB9C"/>
                </a:solidFill>
              </a:rPr>
              <a:t>Tools:</a:t>
            </a:r>
            <a:endParaRPr sz="18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9CB9C"/>
                </a:solidFill>
              </a:rPr>
              <a:t>Cheat Engine</a:t>
            </a:r>
            <a:endParaRPr sz="18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rgbClr val="F9CB9C"/>
                </a:solidFill>
              </a:rPr>
              <a:t>Game Guardian</a:t>
            </a:r>
            <a:endParaRPr sz="1800">
              <a:solidFill>
                <a:srgbClr val="F9CB9C"/>
              </a:solidFill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303125" y="1271025"/>
            <a:ext cx="6798900" cy="14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9CB9C"/>
                </a:solidFill>
              </a:rPr>
              <a:t>Cons</a:t>
            </a:r>
            <a:r>
              <a:rPr lang="fr" sz="1800">
                <a:solidFill>
                  <a:srgbClr val="F9CB9C"/>
                </a:solidFill>
              </a:rPr>
              <a:t>:</a:t>
            </a:r>
            <a:endParaRPr sz="18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9CB9C"/>
                </a:solidFill>
              </a:rPr>
              <a:t>Easy to detect</a:t>
            </a:r>
            <a:endParaRPr sz="18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9CB9C"/>
                </a:solidFill>
              </a:rPr>
              <a:t>Work rarely on multiplayer games</a:t>
            </a: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2525" y="8262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Memory Manipulation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311700" y="1250825"/>
            <a:ext cx="6798900" cy="14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Prevention: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Anti Cheat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Debugging Protection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Server Side Storage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Detect known ‘bad’ process running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Possible Hacks: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Infinite Money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Read </a:t>
            </a:r>
            <a:r>
              <a:rPr lang="fr-CA" sz="2000" dirty="0">
                <a:solidFill>
                  <a:srgbClr val="F9CB9C"/>
                </a:solidFill>
              </a:rPr>
              <a:t>i</a:t>
            </a:r>
            <a:r>
              <a:rPr lang="fr" sz="2000" dirty="0">
                <a:solidFill>
                  <a:srgbClr val="F9CB9C"/>
                </a:solidFill>
              </a:rPr>
              <a:t>nformation not normally accessible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rgbClr val="93C47D"/>
              </a:solidFill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2525" y="8262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Memory Manipulation Example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Tools Used: Memu Play or Nox + Game Guardian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APK : Infinitode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Requirements: Rooted Android Device or Emulator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9CB9C"/>
                </a:solidFill>
              </a:rPr>
              <a:t>Note: Money variable editing didn’t work</a:t>
            </a:r>
            <a:endParaRPr>
              <a:solidFill>
                <a:srgbClr val="F9CB9C"/>
              </a:solidFill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725" y="12737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1350" y="1191250"/>
            <a:ext cx="2316826" cy="231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783"/>
            <a:ext cx="9144000" cy="5067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8116"/>
            <a:ext cx="9144001" cy="4347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0559"/>
            <a:ext cx="9144001" cy="4522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6950"/>
            <a:ext cx="9144000" cy="45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5923"/>
            <a:ext cx="9143999" cy="4011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311700" y="1683025"/>
            <a:ext cx="8520600" cy="325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3F3F3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2400"/>
              <a:buChar char="●"/>
            </a:pPr>
            <a:r>
              <a:rPr lang="fr" sz="2400">
                <a:solidFill>
                  <a:srgbClr val="F9CB9C"/>
                </a:solidFill>
              </a:rPr>
              <a:t>Penetration Tester at</a:t>
            </a:r>
            <a:r>
              <a:rPr lang="fr" sz="2400">
                <a:solidFill>
                  <a:srgbClr val="FCE5CD"/>
                </a:solidFill>
              </a:rPr>
              <a:t> </a:t>
            </a:r>
            <a:r>
              <a:rPr lang="fr" sz="2400">
                <a:solidFill>
                  <a:srgbClr val="FF0000"/>
                </a:solidFill>
              </a:rPr>
              <a:t>GoSecure</a:t>
            </a:r>
            <a:endParaRPr sz="2400">
              <a:solidFill>
                <a:srgbClr val="FF00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400"/>
              <a:buChar char="●"/>
            </a:pPr>
            <a:r>
              <a:rPr lang="fr" sz="2400">
                <a:solidFill>
                  <a:srgbClr val="F9CB9C"/>
                </a:solidFill>
              </a:rPr>
              <a:t>Hackfest Challenge Designer</a:t>
            </a:r>
            <a:endParaRPr sz="2400">
              <a:solidFill>
                <a:srgbClr val="F9CB9C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400"/>
              <a:buChar char="●"/>
            </a:pPr>
            <a:r>
              <a:rPr lang="fr" sz="2400">
                <a:solidFill>
                  <a:srgbClr val="F9CB9C"/>
                </a:solidFill>
              </a:rPr>
              <a:t>Video Game Hacker</a:t>
            </a:r>
            <a:endParaRPr sz="2400">
              <a:solidFill>
                <a:srgbClr val="F9CB9C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400"/>
              <a:buChar char="●"/>
            </a:pPr>
            <a:r>
              <a:rPr lang="fr" sz="2400">
                <a:solidFill>
                  <a:srgbClr val="F9CB9C"/>
                </a:solidFill>
              </a:rPr>
              <a:t>Vulnhub VM Creator</a:t>
            </a:r>
            <a:endParaRPr sz="2400">
              <a:solidFill>
                <a:srgbClr val="F9CB9C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400"/>
              <a:buChar char="●"/>
            </a:pPr>
            <a:r>
              <a:rPr lang="fr" sz="2400">
                <a:solidFill>
                  <a:srgbClr val="F9CB9C"/>
                </a:solidFill>
              </a:rPr>
              <a:t>Hardcore Path Of Exile Player</a:t>
            </a:r>
            <a:endParaRPr sz="2400">
              <a:solidFill>
                <a:srgbClr val="F9CB9C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400"/>
              <a:buChar char="●"/>
            </a:pPr>
            <a:r>
              <a:rPr lang="fr" sz="2400">
                <a:solidFill>
                  <a:srgbClr val="F9CB9C"/>
                </a:solidFill>
              </a:rPr>
              <a:t>Linux Fan</a:t>
            </a:r>
            <a:endParaRPr sz="2400">
              <a:solidFill>
                <a:srgbClr val="F9CB9C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400"/>
              <a:buChar char="●"/>
            </a:pPr>
            <a:r>
              <a:rPr lang="fr" sz="2400">
                <a:solidFill>
                  <a:srgbClr val="F9CB9C"/>
                </a:solidFill>
              </a:rPr>
              <a:t>Synack Red Teamer</a:t>
            </a:r>
            <a:endParaRPr sz="2400">
              <a:solidFill>
                <a:srgbClr val="F9CB9C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400"/>
              <a:buChar char="●"/>
            </a:pPr>
            <a:r>
              <a:rPr lang="fr" sz="2400">
                <a:solidFill>
                  <a:srgbClr val="F9CB9C"/>
                </a:solidFill>
              </a:rPr>
              <a:t>Crazy Screen Lover</a:t>
            </a:r>
            <a:endParaRPr sz="2400">
              <a:solidFill>
                <a:srgbClr val="F9CB9C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u="sng">
                <a:solidFill>
                  <a:schemeClr val="hlink"/>
                </a:solidFill>
                <a:hlinkClick r:id="rId4"/>
              </a:rPr>
              <a:t>https://twitter.com/ViperBlackSkull</a:t>
            </a:r>
            <a:r>
              <a:rPr lang="fr" sz="2400">
                <a:solidFill>
                  <a:srgbClr val="F3F3F3"/>
                </a:solidFill>
              </a:rPr>
              <a:t>	</a:t>
            </a:r>
            <a:endParaRPr sz="2400">
              <a:solidFill>
                <a:srgbClr val="F3F3F3"/>
              </a:solidFill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665"/>
            <a:ext cx="9144000" cy="4546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1912"/>
            <a:ext cx="9144000" cy="453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2" y="0"/>
            <a:ext cx="90312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" y="0"/>
            <a:ext cx="91011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825" y="38844"/>
            <a:ext cx="9143999" cy="5139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4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Memory Manipulation in Online Games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8" name="Google Shape;238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Exemple #1: Path Of Exile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POE Racing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ARPG -</a:t>
            </a:r>
            <a:r>
              <a:rPr lang="fr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350" y="1443611"/>
            <a:ext cx="4009450" cy="31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Memory Manipulation in Online Games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" name="Google Shape;24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Gather information in memory that the game client otherwise doesn’t show you.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Advantages: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Seeing enemy before the games show them.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Seeing the entire map before exploring it.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Example : ExileHUD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https://www.youtube.com/watch?v=wd1ForDQ-lw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Memory Manipulation in Online Games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9CB9C"/>
                </a:solidFill>
              </a:rPr>
              <a:t>Why?</a:t>
            </a:r>
            <a:endParaRPr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9CB9C"/>
                </a:solidFill>
              </a:rPr>
              <a:t>Advantage </a:t>
            </a:r>
            <a:r>
              <a:rPr lang="fr-CA" dirty="0">
                <a:solidFill>
                  <a:srgbClr val="F9CB9C"/>
                </a:solidFill>
              </a:rPr>
              <a:t>o</a:t>
            </a:r>
            <a:r>
              <a:rPr lang="fr" dirty="0">
                <a:solidFill>
                  <a:srgbClr val="F9CB9C"/>
                </a:solidFill>
              </a:rPr>
              <a:t>ver other players</a:t>
            </a:r>
            <a:endParaRPr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9CB9C"/>
                </a:solidFill>
              </a:rPr>
              <a:t>Economic </a:t>
            </a:r>
            <a:r>
              <a:rPr lang="fr-CA" dirty="0">
                <a:solidFill>
                  <a:srgbClr val="F9CB9C"/>
                </a:solidFill>
              </a:rPr>
              <a:t>a</a:t>
            </a:r>
            <a:r>
              <a:rPr lang="fr" dirty="0">
                <a:solidFill>
                  <a:srgbClr val="F9CB9C"/>
                </a:solidFill>
              </a:rPr>
              <a:t>dvantage </a:t>
            </a:r>
            <a:endParaRPr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9CB9C"/>
                </a:solidFill>
              </a:rPr>
              <a:t>Level </a:t>
            </a:r>
            <a:r>
              <a:rPr lang="fr-CA" dirty="0">
                <a:solidFill>
                  <a:srgbClr val="F9CB9C"/>
                </a:solidFill>
              </a:rPr>
              <a:t>a</a:t>
            </a:r>
            <a:r>
              <a:rPr lang="fr" dirty="0">
                <a:solidFill>
                  <a:srgbClr val="F9CB9C"/>
                </a:solidFill>
              </a:rPr>
              <a:t>dvantage</a:t>
            </a:r>
            <a:endParaRPr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9CB9C"/>
                </a:solidFill>
              </a:rPr>
              <a:t>Ladder Push</a:t>
            </a:r>
            <a:endParaRPr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Memory Manipulation in Online Games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9CB9C"/>
                </a:solidFill>
              </a:rPr>
              <a:t>Gather information in memory that the game client otherwise doesn’t show you.</a:t>
            </a:r>
            <a:endParaRPr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9CB9C"/>
                </a:solidFill>
              </a:rPr>
              <a:t>Context: Warcraft III</a:t>
            </a:r>
            <a:endParaRPr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9CB9C"/>
                </a:solidFill>
              </a:rPr>
              <a:t>Real Time Strategy</a:t>
            </a:r>
            <a:endParaRPr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9CB9C"/>
                </a:solidFill>
              </a:rPr>
              <a:t>Prevention: Pixel and Player Seeing Function</a:t>
            </a:r>
            <a:endParaRPr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58" name="Google Shape;2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525" y="1299700"/>
            <a:ext cx="327660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0" y="1683025"/>
            <a:ext cx="8520600" cy="325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3F3F3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Memory Manipulation in Online Games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4" name="Google Shape;264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Gather information in memory that the game client otherwise doesn’t show you.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Example : Warcraft III - Dota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Map Hack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Run Video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9CB9C"/>
                </a:solidFill>
              </a:rPr>
              <a:t>Warcraft III Prevent (Map Hack)</a:t>
            </a:r>
            <a:endParaRPr>
              <a:solidFill>
                <a:srgbClr val="F9CB9C"/>
              </a:solidFill>
            </a:endParaRPr>
          </a:p>
        </p:txBody>
      </p:sp>
      <p:pic>
        <p:nvPicPr>
          <p:cNvPr id="265" name="Google Shape;2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250" y="1342975"/>
            <a:ext cx="327660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Task Automation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71" name="Google Shape;271;p43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272" name="Google Shape;272;p43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273" name="Google Shape;273;p43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274" name="Google Shape;274;p43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275" name="Google Shape;275;p43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Pros: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Save </a:t>
            </a:r>
            <a:r>
              <a:rPr lang="fr-CA" sz="2000" dirty="0">
                <a:solidFill>
                  <a:srgbClr val="F9CB9C"/>
                </a:solidFill>
              </a:rPr>
              <a:t>t</a:t>
            </a:r>
            <a:r>
              <a:rPr lang="fr" sz="2000" dirty="0">
                <a:solidFill>
                  <a:srgbClr val="F9CB9C"/>
                </a:solidFill>
              </a:rPr>
              <a:t>ime!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Run while you do other stuff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Improve </a:t>
            </a:r>
            <a:r>
              <a:rPr lang="fr-CA" sz="2000" dirty="0">
                <a:solidFill>
                  <a:srgbClr val="F9CB9C"/>
                </a:solidFill>
              </a:rPr>
              <a:t>a</a:t>
            </a:r>
            <a:r>
              <a:rPr lang="fr" sz="2000" dirty="0">
                <a:solidFill>
                  <a:srgbClr val="F9CB9C"/>
                </a:solidFill>
              </a:rPr>
              <a:t>ccuracy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Speed up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Tools: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AHK - </a:t>
            </a:r>
            <a:r>
              <a:rPr lang="fr" sz="2000" u="sng" dirty="0">
                <a:solidFill>
                  <a:schemeClr val="hlink"/>
                </a:solidFill>
                <a:hlinkClick r:id="rId3"/>
              </a:rPr>
              <a:t>https://autohotkey.com/</a:t>
            </a:r>
            <a:r>
              <a:rPr lang="fr" sz="2000" dirty="0">
                <a:solidFill>
                  <a:srgbClr val="F9CB9C"/>
                </a:solidFill>
              </a:rPr>
              <a:t> 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AutoClicker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Python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Task Automation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81" name="Google Shape;281;p44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282" name="Google Shape;282;p44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283" name="Google Shape;283;p44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285" name="Google Shape;285;p44"/>
          <p:cNvSpPr txBox="1"/>
          <p:nvPr/>
        </p:nvSpPr>
        <p:spPr>
          <a:xfrm>
            <a:off x="336950" y="1245775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rgbClr val="F9CB9C"/>
                </a:solidFill>
              </a:rPr>
              <a:t>Cons: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Require computer resources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You become lazy in games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Takes control of your mouse (if not in VM)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rgbClr val="F9CB9C"/>
                </a:solidFill>
              </a:rPr>
              <a:t>Prevention: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Anti-Cheat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Behavior Analysis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Task Automation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91" name="Google Shape;291;p45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292" name="Google Shape;292;p45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336950" y="1245775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Exemple #1: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2000" dirty="0">
                <a:solidFill>
                  <a:srgbClr val="F9CB9C"/>
                </a:solidFill>
              </a:rPr>
              <a:t>Zombie Spawner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Goals: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Infinite </a:t>
            </a:r>
            <a:r>
              <a:rPr lang="fr-CA" sz="2000" dirty="0">
                <a:solidFill>
                  <a:srgbClr val="F9CB9C"/>
                </a:solidFill>
              </a:rPr>
              <a:t>l</a:t>
            </a:r>
            <a:r>
              <a:rPr lang="fr" sz="2000" dirty="0">
                <a:solidFill>
                  <a:srgbClr val="F9CB9C"/>
                </a:solidFill>
              </a:rPr>
              <a:t>oot and </a:t>
            </a:r>
            <a:r>
              <a:rPr lang="fr-CA" sz="2000" dirty="0">
                <a:solidFill>
                  <a:srgbClr val="F9CB9C"/>
                </a:solidFill>
              </a:rPr>
              <a:t>e</a:t>
            </a:r>
            <a:r>
              <a:rPr lang="fr" sz="2000" dirty="0">
                <a:solidFill>
                  <a:srgbClr val="F9CB9C"/>
                </a:solidFill>
              </a:rPr>
              <a:t>xperience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rgbClr val="93C47D"/>
              </a:solidFill>
            </a:endParaRPr>
          </a:p>
        </p:txBody>
      </p:sp>
      <p:pic>
        <p:nvPicPr>
          <p:cNvPr id="296" name="Google Shape;2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50" y="597950"/>
            <a:ext cx="3936824" cy="22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Task Automation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02" name="Google Shape;302;p46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 b="1">
                <a:solidFill>
                  <a:srgbClr val="F9CB9C"/>
                </a:solidFill>
              </a:rPr>
              <a:t>Code Example: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Show MCBot code example</a:t>
            </a: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303" name="Google Shape;303;p46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304" name="Google Shape;304;p46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305" name="Google Shape;305;p46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Task Automation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11" name="Google Shape;311;p47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312" name="Google Shape;312;p47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313" name="Google Shape;313;p47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314" name="Google Shape;314;p47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315" name="Google Shape;315;p47"/>
          <p:cNvSpPr txBox="1"/>
          <p:nvPr/>
        </p:nvSpPr>
        <p:spPr>
          <a:xfrm>
            <a:off x="336950" y="1245775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rgbClr val="F9CB9C"/>
                </a:solidFill>
              </a:rPr>
              <a:t>Exemple #1: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Run Video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pic>
        <p:nvPicPr>
          <p:cNvPr id="316" name="Google Shape;3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50" y="597950"/>
            <a:ext cx="3936824" cy="22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Task Automation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22" name="Google Shape;322;p48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323" name="Google Shape;323;p48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324" name="Google Shape;324;p48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325" name="Google Shape;325;p48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326" name="Google Shape;326;p48"/>
          <p:cNvSpPr txBox="1"/>
          <p:nvPr/>
        </p:nvSpPr>
        <p:spPr>
          <a:xfrm>
            <a:off x="336950" y="1245775"/>
            <a:ext cx="8283600" cy="3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rgbClr val="F9CB9C"/>
                </a:solidFill>
              </a:rPr>
              <a:t>Exemple #2: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Alt Farming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rgbClr val="F9CB9C"/>
                </a:solidFill>
              </a:rPr>
              <a:t>Tools: </a:t>
            </a:r>
            <a:r>
              <a:rPr lang="fr" sz="2000">
                <a:solidFill>
                  <a:srgbClr val="F9CB9C"/>
                </a:solidFill>
              </a:rPr>
              <a:t>Mouse Recorder Premium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rgbClr val="F9CB9C"/>
                </a:solidFill>
              </a:rPr>
              <a:t>Goals: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Increase Number of Ressource You have to get stronger in game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575" y="825700"/>
            <a:ext cx="3729326" cy="14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Task Automation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33" name="Google Shape;333;p49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334" name="Google Shape;334;p49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335" name="Google Shape;335;p49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336" name="Google Shape;336;p49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337" name="Google Shape;337;p49"/>
          <p:cNvSpPr txBox="1"/>
          <p:nvPr/>
        </p:nvSpPr>
        <p:spPr>
          <a:xfrm>
            <a:off x="336950" y="1245775"/>
            <a:ext cx="8283600" cy="3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rgbClr val="F9CB9C"/>
                </a:solidFill>
              </a:rPr>
              <a:t>Exemple #2: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Run Video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pic>
        <p:nvPicPr>
          <p:cNvPr id="338" name="Google Shape;3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875" y="349625"/>
            <a:ext cx="3729326" cy="14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Task Automation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44" name="Google Shape;344;p50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345" name="Google Shape;345;p50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346" name="Google Shape;346;p50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347" name="Google Shape;347;p50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348" name="Google Shape;348;p50"/>
          <p:cNvSpPr txBox="1"/>
          <p:nvPr/>
        </p:nvSpPr>
        <p:spPr>
          <a:xfrm>
            <a:off x="336950" y="1245775"/>
            <a:ext cx="8283600" cy="3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Exemple #3: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TMR Farming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Tools: </a:t>
            </a:r>
            <a:r>
              <a:rPr lang="fr" sz="2000" dirty="0">
                <a:solidFill>
                  <a:srgbClr val="F9CB9C"/>
                </a:solidFill>
              </a:rPr>
              <a:t>Nox + Macro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Goals: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Increase </a:t>
            </a:r>
            <a:r>
              <a:rPr lang="fr-CA" sz="2000" dirty="0">
                <a:solidFill>
                  <a:srgbClr val="F9CB9C"/>
                </a:solidFill>
              </a:rPr>
              <a:t>n</a:t>
            </a:r>
            <a:r>
              <a:rPr lang="fr" sz="2000" dirty="0">
                <a:solidFill>
                  <a:srgbClr val="F9CB9C"/>
                </a:solidFill>
              </a:rPr>
              <a:t>umber of </a:t>
            </a:r>
            <a:r>
              <a:rPr lang="fr-CA" sz="2000" dirty="0">
                <a:solidFill>
                  <a:srgbClr val="F9CB9C"/>
                </a:solidFill>
              </a:rPr>
              <a:t>r</a:t>
            </a:r>
            <a:r>
              <a:rPr lang="fr" sz="2000" dirty="0">
                <a:solidFill>
                  <a:srgbClr val="F9CB9C"/>
                </a:solidFill>
              </a:rPr>
              <a:t>esource you have to get stronger in game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rgbClr val="93C47D"/>
              </a:solidFill>
            </a:endParaRPr>
          </a:p>
        </p:txBody>
      </p:sp>
      <p:pic>
        <p:nvPicPr>
          <p:cNvPr id="349" name="Google Shape;3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225" y="139438"/>
            <a:ext cx="291465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Task Automation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55" name="Google Shape;355;p51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356" name="Google Shape;356;p51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357" name="Google Shape;357;p51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358" name="Google Shape;358;p51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359" name="Google Shape;359;p51"/>
          <p:cNvSpPr txBox="1"/>
          <p:nvPr/>
        </p:nvSpPr>
        <p:spPr>
          <a:xfrm>
            <a:off x="336950" y="1245775"/>
            <a:ext cx="8283600" cy="3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rgbClr val="F9CB9C"/>
                </a:solidFill>
              </a:rPr>
              <a:t>Exemple #3: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Run Video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pic>
        <p:nvPicPr>
          <p:cNvPr id="360" name="Google Shape;3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225" y="139438"/>
            <a:ext cx="291465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93124" y="243125"/>
            <a:ext cx="8990400" cy="10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Fun Statistics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800"/>
              <a:buChar char="●"/>
            </a:pPr>
            <a:r>
              <a:rPr lang="fr" sz="1800" dirty="0">
                <a:solidFill>
                  <a:srgbClr val="F9CB9C"/>
                </a:solidFill>
              </a:rPr>
              <a:t>Played WoW for 3 years without paying (Selling Gold for payment)</a:t>
            </a:r>
            <a:endParaRPr sz="1800" dirty="0">
              <a:solidFill>
                <a:srgbClr val="F9CB9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800"/>
              <a:buChar char="●"/>
            </a:pPr>
            <a:r>
              <a:rPr lang="fr" sz="1800" dirty="0">
                <a:solidFill>
                  <a:srgbClr val="F9CB9C"/>
                </a:solidFill>
              </a:rPr>
              <a:t>Always Playing 2 WoW </a:t>
            </a:r>
            <a:r>
              <a:rPr lang="fr-CA" sz="1800" dirty="0">
                <a:solidFill>
                  <a:srgbClr val="F9CB9C"/>
                </a:solidFill>
              </a:rPr>
              <a:t>a</a:t>
            </a:r>
            <a:r>
              <a:rPr lang="fr" sz="1800" dirty="0">
                <a:solidFill>
                  <a:srgbClr val="F9CB9C"/>
                </a:solidFill>
              </a:rPr>
              <a:t>ccount</a:t>
            </a:r>
            <a:r>
              <a:rPr lang="fr-CA" sz="1800" dirty="0">
                <a:solidFill>
                  <a:srgbClr val="F9CB9C"/>
                </a:solidFill>
              </a:rPr>
              <a:t>s</a:t>
            </a:r>
            <a:r>
              <a:rPr lang="fr" sz="1800" dirty="0">
                <a:solidFill>
                  <a:srgbClr val="F9CB9C"/>
                </a:solidFill>
              </a:rPr>
              <a:t> simultaneously (Raid + Economy Gambling)</a:t>
            </a:r>
            <a:endParaRPr sz="1800" dirty="0">
              <a:solidFill>
                <a:srgbClr val="F9CB9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800"/>
              <a:buChar char="●"/>
            </a:pPr>
            <a:r>
              <a:rPr lang="fr" sz="1800" dirty="0">
                <a:solidFill>
                  <a:srgbClr val="F9CB9C"/>
                </a:solidFill>
              </a:rPr>
              <a:t>Made money while going to primary school (Bot + eBay)</a:t>
            </a:r>
            <a:endParaRPr sz="1800" dirty="0">
              <a:solidFill>
                <a:srgbClr val="F9CB9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800"/>
              <a:buChar char="●"/>
            </a:pPr>
            <a:r>
              <a:rPr lang="fr" sz="1800" dirty="0">
                <a:solidFill>
                  <a:srgbClr val="F9CB9C"/>
                </a:solidFill>
              </a:rPr>
              <a:t>Highest single item sold was 300$ US </a:t>
            </a:r>
            <a:endParaRPr sz="1800" dirty="0">
              <a:solidFill>
                <a:srgbClr val="F9CB9C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Heavy Task Automation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66" name="Google Shape;366;p52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367" name="Google Shape;367;p52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368" name="Google Shape;368;p52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369" name="Google Shape;369;p52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370" name="Google Shape;370;p52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Pros: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Save </a:t>
            </a:r>
            <a:r>
              <a:rPr lang="fr-CA" sz="2000" dirty="0">
                <a:solidFill>
                  <a:srgbClr val="F9CB9C"/>
                </a:solidFill>
              </a:rPr>
              <a:t>t</a:t>
            </a:r>
            <a:r>
              <a:rPr lang="fr" sz="2000" dirty="0">
                <a:solidFill>
                  <a:srgbClr val="F9CB9C"/>
                </a:solidFill>
              </a:rPr>
              <a:t>ime!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Run while you do other stuff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Improve </a:t>
            </a:r>
            <a:r>
              <a:rPr lang="fr-CA" sz="2000" dirty="0">
                <a:solidFill>
                  <a:srgbClr val="F9CB9C"/>
                </a:solidFill>
              </a:rPr>
              <a:t>a</a:t>
            </a:r>
            <a:r>
              <a:rPr lang="fr" sz="2000" dirty="0">
                <a:solidFill>
                  <a:srgbClr val="F9CB9C"/>
                </a:solidFill>
              </a:rPr>
              <a:t>ccuracy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Speed up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Tools: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Custom Code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C++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Heavy Task Automation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76" name="Google Shape;376;p53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377" name="Google Shape;377;p53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378" name="Google Shape;378;p53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379" name="Google Shape;379;p53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380" name="Google Shape;380;p53"/>
          <p:cNvSpPr txBox="1"/>
          <p:nvPr/>
        </p:nvSpPr>
        <p:spPr>
          <a:xfrm>
            <a:off x="347050" y="1220550"/>
            <a:ext cx="6798900" cy="3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Cons: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Takes </a:t>
            </a:r>
            <a:r>
              <a:rPr lang="fr-CA" sz="2000" dirty="0">
                <a:solidFill>
                  <a:srgbClr val="F9CB9C"/>
                </a:solidFill>
              </a:rPr>
              <a:t>t</a:t>
            </a:r>
            <a:r>
              <a:rPr lang="fr" sz="2000" dirty="0">
                <a:solidFill>
                  <a:srgbClr val="F9CB9C"/>
                </a:solidFill>
              </a:rPr>
              <a:t>ime to build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Require good programming skills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Probably multiple people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If game is patched, your bot might no longer work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Always new feature</a:t>
            </a:r>
            <a:r>
              <a:rPr lang="fr-CA" sz="2000" dirty="0">
                <a:solidFill>
                  <a:srgbClr val="F9CB9C"/>
                </a:solidFill>
              </a:rPr>
              <a:t>s</a:t>
            </a:r>
            <a:r>
              <a:rPr lang="fr" sz="2000" dirty="0">
                <a:solidFill>
                  <a:srgbClr val="F9CB9C"/>
                </a:solidFill>
              </a:rPr>
              <a:t> to implement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Prevention: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Anti-Cheat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Behavior and Human Analysis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Heavy Task Automation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Features: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Monster searching and killing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Potion taking and chicken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Inventory Stashing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Vendoring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Automatic Game Restart 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9CB9C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Heavy Task Automation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6B26B"/>
                </a:solidFill>
              </a:rPr>
              <a:t>Exemple #1: Exiled Bot</a:t>
            </a:r>
            <a:endParaRPr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6B26B"/>
                </a:solidFill>
              </a:rPr>
              <a:t>Run Video</a:t>
            </a:r>
            <a:endParaRPr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Heavy Task Automation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56"/>
          <p:cNvSpPr txBox="1">
            <a:spLocks noGrp="1"/>
          </p:cNvSpPr>
          <p:nvPr>
            <p:ph type="body" idx="1"/>
          </p:nvPr>
        </p:nvSpPr>
        <p:spPr>
          <a:xfrm>
            <a:off x="195600" y="105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6B26B"/>
                </a:solidFill>
              </a:rPr>
              <a:t>Exemple #2:</a:t>
            </a:r>
            <a:endParaRPr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6B26B"/>
                </a:solidFill>
              </a:rPr>
              <a:t>Run Diablo II Bot Video</a:t>
            </a:r>
            <a:endParaRPr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6B26B"/>
              </a:solidFill>
            </a:endParaRPr>
          </a:p>
        </p:txBody>
      </p:sp>
      <p:pic>
        <p:nvPicPr>
          <p:cNvPr id="399" name="Google Shape;39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000" y="2497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Heavy Task Automation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6B26B"/>
                </a:solidFill>
              </a:rPr>
              <a:t>Exemple #3:</a:t>
            </a:r>
            <a:endParaRPr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6B26B"/>
                </a:solidFill>
              </a:rPr>
              <a:t>SmashBot</a:t>
            </a:r>
            <a:endParaRPr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https://www.youtube.com/watch?v=6CfPnK76B9A&amp;t=152s</a:t>
            </a:r>
            <a:endParaRPr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6B26B"/>
                </a:solidFill>
              </a:rPr>
              <a:t>Code: https://github.com/altf4/SmashBot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406" name="Google Shape;40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400" y="1152475"/>
            <a:ext cx="4789950" cy="2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How to Prevent Bot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12" name="Google Shape;412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9CB9C"/>
                </a:solidFill>
              </a:rPr>
              <a:t>Paid company leave the bot knowingly for 3 month + (my experience) because its profitable for them to make the botter rebuy the game.</a:t>
            </a:r>
            <a:endParaRPr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9CB9C"/>
                </a:solidFill>
              </a:rPr>
              <a:t>Anti-Cheat (Check client memory for modification etc.)</a:t>
            </a:r>
            <a:endParaRPr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9CB9C"/>
                </a:solidFill>
              </a:rPr>
              <a:t>Public bot</a:t>
            </a:r>
            <a:r>
              <a:rPr lang="fr-CA" dirty="0">
                <a:solidFill>
                  <a:srgbClr val="F9CB9C"/>
                </a:solidFill>
              </a:rPr>
              <a:t>s</a:t>
            </a:r>
            <a:r>
              <a:rPr lang="fr" dirty="0">
                <a:solidFill>
                  <a:srgbClr val="F9CB9C"/>
                </a:solidFill>
              </a:rPr>
              <a:t> are easier to detect</a:t>
            </a:r>
            <a:endParaRPr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9CB9C"/>
                </a:solidFill>
              </a:rPr>
              <a:t>Separate </a:t>
            </a:r>
            <a:r>
              <a:rPr lang="fr-CA" dirty="0">
                <a:solidFill>
                  <a:srgbClr val="F9CB9C"/>
                </a:solidFill>
              </a:rPr>
              <a:t>z</a:t>
            </a:r>
            <a:r>
              <a:rPr lang="fr" dirty="0">
                <a:solidFill>
                  <a:srgbClr val="F9CB9C"/>
                </a:solidFill>
              </a:rPr>
              <a:t>one from players (Players see less Bots) - Path Of Exile</a:t>
            </a:r>
            <a:endParaRPr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 dirty="0">
                <a:solidFill>
                  <a:srgbClr val="F9CB9C"/>
                </a:solidFill>
              </a:rPr>
              <a:t>Server Logs - Human Staff - Look for anomalies (24h playtime) </a:t>
            </a:r>
            <a:endParaRPr dirty="0">
              <a:solidFill>
                <a:srgbClr val="F9CB9C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Resource Editing - Save Editing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18" name="Google Shape;418;p59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419" name="Google Shape;419;p59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420" name="Google Shape;420;p59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421" name="Google Shape;421;p59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422" name="Google Shape;422;p59"/>
          <p:cNvSpPr txBox="1"/>
          <p:nvPr/>
        </p:nvSpPr>
        <p:spPr>
          <a:xfrm>
            <a:off x="375900" y="119970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Pros: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Saved </a:t>
            </a:r>
            <a:r>
              <a:rPr lang="fr-CA" sz="2000" dirty="0">
                <a:solidFill>
                  <a:srgbClr val="F9CB9C"/>
                </a:solidFill>
              </a:rPr>
              <a:t>v</a:t>
            </a:r>
            <a:r>
              <a:rPr lang="fr" sz="2000" dirty="0">
                <a:solidFill>
                  <a:srgbClr val="F9CB9C"/>
                </a:solidFill>
              </a:rPr>
              <a:t>ariable control 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Game </a:t>
            </a:r>
            <a:r>
              <a:rPr lang="fr-CA" sz="2000" dirty="0">
                <a:solidFill>
                  <a:srgbClr val="F9CB9C"/>
                </a:solidFill>
              </a:rPr>
              <a:t>o</a:t>
            </a:r>
            <a:r>
              <a:rPr lang="fr" sz="2000" dirty="0">
                <a:solidFill>
                  <a:srgbClr val="F9CB9C"/>
                </a:solidFill>
              </a:rPr>
              <a:t>ptimisation (</a:t>
            </a:r>
            <a:r>
              <a:rPr lang="fr-CA" sz="2000" dirty="0">
                <a:solidFill>
                  <a:srgbClr val="F9CB9C"/>
                </a:solidFill>
              </a:rPr>
              <a:t>n</a:t>
            </a:r>
            <a:r>
              <a:rPr lang="fr" sz="2000" dirty="0">
                <a:solidFill>
                  <a:srgbClr val="F9CB9C"/>
                </a:solidFill>
              </a:rPr>
              <a:t>o more animation)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Visual </a:t>
            </a:r>
            <a:r>
              <a:rPr lang="fr-CA" sz="2000" dirty="0">
                <a:solidFill>
                  <a:srgbClr val="F9CB9C"/>
                </a:solidFill>
              </a:rPr>
              <a:t>a</a:t>
            </a:r>
            <a:r>
              <a:rPr lang="fr" sz="2000" dirty="0">
                <a:solidFill>
                  <a:srgbClr val="F9CB9C"/>
                </a:solidFill>
              </a:rPr>
              <a:t>dvantage (</a:t>
            </a:r>
            <a:r>
              <a:rPr lang="fr-CA" sz="2000" dirty="0">
                <a:solidFill>
                  <a:srgbClr val="F9CB9C"/>
                </a:solidFill>
              </a:rPr>
              <a:t>p</a:t>
            </a:r>
            <a:r>
              <a:rPr lang="fr" sz="2000" dirty="0">
                <a:solidFill>
                  <a:srgbClr val="F9CB9C"/>
                </a:solidFill>
              </a:rPr>
              <a:t>layer’s head)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Tools: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Text Editor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Resource Editing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28" name="Google Shape;428;p60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429" name="Google Shape;429;p60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430" name="Google Shape;430;p60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431" name="Google Shape;431;p60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432" name="Google Shape;432;p60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Cons: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Can </a:t>
            </a:r>
            <a:r>
              <a:rPr lang="fr-CA" sz="2000" dirty="0">
                <a:solidFill>
                  <a:srgbClr val="F9CB9C"/>
                </a:solidFill>
              </a:rPr>
              <a:t>c</a:t>
            </a:r>
            <a:r>
              <a:rPr lang="fr" sz="2000" dirty="0">
                <a:solidFill>
                  <a:srgbClr val="F9CB9C"/>
                </a:solidFill>
              </a:rPr>
              <a:t>rash game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Require </a:t>
            </a:r>
            <a:r>
              <a:rPr lang="fr-CA" sz="2000" dirty="0">
                <a:solidFill>
                  <a:srgbClr val="F9CB9C"/>
                </a:solidFill>
              </a:rPr>
              <a:t>g</a:t>
            </a:r>
            <a:r>
              <a:rPr lang="fr" sz="2000" dirty="0">
                <a:solidFill>
                  <a:srgbClr val="F9CB9C"/>
                </a:solidFill>
              </a:rPr>
              <a:t>ame knowledge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Prevention: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Cloud </a:t>
            </a:r>
            <a:r>
              <a:rPr lang="fr-CA" sz="2000" dirty="0">
                <a:solidFill>
                  <a:srgbClr val="F9CB9C"/>
                </a:solidFill>
              </a:rPr>
              <a:t>s</a:t>
            </a:r>
            <a:r>
              <a:rPr lang="fr" sz="2000" dirty="0">
                <a:solidFill>
                  <a:srgbClr val="F9CB9C"/>
                </a:solidFill>
              </a:rPr>
              <a:t>aves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Game </a:t>
            </a:r>
            <a:r>
              <a:rPr lang="fr-CA" sz="2000" dirty="0">
                <a:solidFill>
                  <a:srgbClr val="F9CB9C"/>
                </a:solidFill>
              </a:rPr>
              <a:t>f</a:t>
            </a:r>
            <a:r>
              <a:rPr lang="fr" sz="2000" dirty="0">
                <a:solidFill>
                  <a:srgbClr val="F9CB9C"/>
                </a:solidFill>
              </a:rPr>
              <a:t>ile integrity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Resource Editing + Reverse Engineering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38" name="Google Shape;438;p61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439" name="Google Shape;439;p61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440" name="Google Shape;440;p61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441" name="Google Shape;441;p61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442" name="Google Shape;442;p61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rgbClr val="F9CB9C"/>
                </a:solidFill>
              </a:rPr>
              <a:t>Exemple #1: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u="sng">
                <a:solidFill>
                  <a:schemeClr val="accent5"/>
                </a:solidFill>
                <a:hlinkClick r:id="rId3"/>
              </a:rPr>
              <a:t>https://www.clickerheroes.com/</a:t>
            </a:r>
            <a:r>
              <a:rPr lang="fr">
                <a:solidFill>
                  <a:schemeClr val="dk1"/>
                </a:solidFill>
              </a:rPr>
              <a:t>-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accent5"/>
                </a:solidFill>
                <a:hlinkClick r:id="rId4"/>
              </a:rPr>
              <a:t>Save Editor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rgbClr val="93C47D"/>
              </a:solidFill>
            </a:endParaRPr>
          </a:p>
        </p:txBody>
      </p:sp>
      <p:pic>
        <p:nvPicPr>
          <p:cNvPr id="443" name="Google Shape;44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6687" y="1083550"/>
            <a:ext cx="3650624" cy="13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>
            <a:off x="64476" y="64475"/>
            <a:ext cx="7306500" cy="119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Why Game Hacking?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311700" y="1938275"/>
            <a:ext cx="8520600" cy="26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400"/>
              <a:buChar char="●"/>
            </a:pPr>
            <a:r>
              <a:rPr lang="fr" sz="2400" dirty="0">
                <a:solidFill>
                  <a:srgbClr val="F9CB9C"/>
                </a:solidFill>
              </a:rPr>
              <a:t>It’s only against the TOS </a:t>
            </a:r>
            <a:endParaRPr sz="2400" dirty="0">
              <a:solidFill>
                <a:srgbClr val="F9CB9C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400"/>
              <a:buChar char="●"/>
            </a:pPr>
            <a:r>
              <a:rPr lang="fr" sz="2400" dirty="0">
                <a:solidFill>
                  <a:srgbClr val="F9CB9C"/>
                </a:solidFill>
              </a:rPr>
              <a:t>Economy and </a:t>
            </a:r>
            <a:r>
              <a:rPr lang="fr-CA" sz="2400" dirty="0">
                <a:solidFill>
                  <a:srgbClr val="F9CB9C"/>
                </a:solidFill>
              </a:rPr>
              <a:t>e</a:t>
            </a:r>
            <a:r>
              <a:rPr lang="fr" sz="2400" dirty="0">
                <a:solidFill>
                  <a:srgbClr val="F9CB9C"/>
                </a:solidFill>
              </a:rPr>
              <a:t>conomy in </a:t>
            </a:r>
            <a:r>
              <a:rPr lang="fr-CA" sz="2400" dirty="0">
                <a:solidFill>
                  <a:srgbClr val="F9CB9C"/>
                </a:solidFill>
              </a:rPr>
              <a:t>v</a:t>
            </a:r>
            <a:r>
              <a:rPr lang="fr" sz="2400" dirty="0">
                <a:solidFill>
                  <a:srgbClr val="F9CB9C"/>
                </a:solidFill>
              </a:rPr>
              <a:t>ideo games is a way to emulate it with less consequences</a:t>
            </a:r>
            <a:endParaRPr sz="2400" dirty="0">
              <a:solidFill>
                <a:srgbClr val="F9CB9C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400"/>
              <a:buChar char="●"/>
            </a:pPr>
            <a:r>
              <a:rPr lang="fr" sz="2400" dirty="0">
                <a:solidFill>
                  <a:srgbClr val="F9CB9C"/>
                </a:solidFill>
              </a:rPr>
              <a:t>Intellectual </a:t>
            </a:r>
            <a:r>
              <a:rPr lang="fr-CA" sz="2400" dirty="0">
                <a:solidFill>
                  <a:srgbClr val="F9CB9C"/>
                </a:solidFill>
              </a:rPr>
              <a:t>c</a:t>
            </a:r>
            <a:r>
              <a:rPr lang="fr" sz="2400" dirty="0">
                <a:solidFill>
                  <a:srgbClr val="F9CB9C"/>
                </a:solidFill>
              </a:rPr>
              <a:t>hallenge</a:t>
            </a:r>
            <a:endParaRPr sz="2400" dirty="0">
              <a:solidFill>
                <a:srgbClr val="F9CB9C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400"/>
              <a:buChar char="●"/>
            </a:pPr>
            <a:r>
              <a:rPr lang="fr" sz="2400" dirty="0">
                <a:solidFill>
                  <a:srgbClr val="F9CB9C"/>
                </a:solidFill>
              </a:rPr>
              <a:t>Make money with a computer</a:t>
            </a:r>
            <a:endParaRPr sz="2400" dirty="0">
              <a:solidFill>
                <a:srgbClr val="F9CB9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Resource Editing </a:t>
            </a:r>
            <a:r>
              <a:rPr lang="fr">
                <a:solidFill>
                  <a:schemeClr val="lt1"/>
                </a:solidFill>
              </a:rPr>
              <a:t>+ Reverse Engineering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9" name="Google Shape;449;p62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450" name="Google Shape;450;p62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451" name="Google Shape;451;p62"/>
          <p:cNvSpPr txBox="1"/>
          <p:nvPr/>
        </p:nvSpPr>
        <p:spPr>
          <a:xfrm>
            <a:off x="114275" y="2836375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452" name="Google Shape;452;p62"/>
          <p:cNvSpPr txBox="1"/>
          <p:nvPr/>
        </p:nvSpPr>
        <p:spPr>
          <a:xfrm>
            <a:off x="114275" y="4161800"/>
            <a:ext cx="8686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https://www.ownedcore.com/forums/mmo/path-of-exile/poe-bots-programs/543975-poesmoother-effects-remover.html</a:t>
            </a:r>
            <a:r>
              <a:rPr lang="fr">
                <a:solidFill>
                  <a:srgbClr val="93C47D"/>
                </a:solidFill>
              </a:rPr>
              <a:t> </a:t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453" name="Google Shape;453;p62"/>
          <p:cNvSpPr txBox="1"/>
          <p:nvPr/>
        </p:nvSpPr>
        <p:spPr>
          <a:xfrm>
            <a:off x="360875" y="1137575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rgbClr val="F9CB9C"/>
                </a:solidFill>
              </a:rPr>
              <a:t>Exemple #2: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pic>
        <p:nvPicPr>
          <p:cNvPr id="454" name="Google Shape;454;p62" descr="PoE-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375" y="1199700"/>
            <a:ext cx="2531150" cy="18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Resource Editing </a:t>
            </a:r>
            <a:r>
              <a:rPr lang="fr">
                <a:solidFill>
                  <a:schemeClr val="lt1"/>
                </a:solidFill>
              </a:rPr>
              <a:t>+ Reverse Engineering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60" name="Google Shape;460;p63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461" name="Google Shape;461;p63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462" name="Google Shape;462;p63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463" name="Google Shape;463;p63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464" name="Google Shape;464;p63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rgbClr val="F9CB9C"/>
                </a:solidFill>
              </a:rPr>
              <a:t>Exemple #3: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Online Games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SC2Bank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Tools: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Starbank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pic>
        <p:nvPicPr>
          <p:cNvPr id="465" name="Google Shape;46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550" y="1126850"/>
            <a:ext cx="480060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71" name="Google Shape;471;p64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472" name="Google Shape;472;p64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473" name="Google Shape;473;p64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474" name="Google Shape;474;p64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475" name="Google Shape;475;p64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pic>
        <p:nvPicPr>
          <p:cNvPr id="476" name="Google Shape;4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250"/>
            <a:ext cx="91440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82" name="Google Shape;482;p65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483" name="Google Shape;483;p65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484" name="Google Shape;484;p65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485" name="Google Shape;485;p65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486" name="Google Shape;486;p65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pic>
        <p:nvPicPr>
          <p:cNvPr id="487" name="Google Shape;48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250"/>
            <a:ext cx="91440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Resource Editing </a:t>
            </a:r>
            <a:r>
              <a:rPr lang="fr">
                <a:solidFill>
                  <a:schemeClr val="lt1"/>
                </a:solidFill>
              </a:rPr>
              <a:t>+ Reverse Engineering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93" name="Google Shape;493;p66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494" name="Google Shape;494;p66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495" name="Google Shape;495;p66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496" name="Google Shape;496;p66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497" name="Google Shape;497;p66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rgbClr val="F9CB9C"/>
                </a:solidFill>
              </a:rPr>
              <a:t>Exemple #3: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 b="1">
                <a:solidFill>
                  <a:srgbClr val="F9CB9C"/>
                </a:solidFill>
              </a:rPr>
              <a:t>Custom Games - MineralZ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C:\Users\User\Documents\StarCraft II\Accounts\XXXXXX\X-XX-X-XXXXX\Banks\X-XX-X-XXXXXX\MapName.SC2Bank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pic>
        <p:nvPicPr>
          <p:cNvPr id="498" name="Google Shape;49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700" y="155851"/>
            <a:ext cx="5741276" cy="353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4" name="Google Shape;504;p67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505" name="Google Shape;505;p67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506" name="Google Shape;506;p67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507" name="Google Shape;507;p67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508" name="Google Shape;508;p67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pic>
        <p:nvPicPr>
          <p:cNvPr id="509" name="Google Shape;50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25" y="-28875"/>
            <a:ext cx="7353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15" name="Google Shape;515;p68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516" name="Google Shape;516;p68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517" name="Google Shape;517;p68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518" name="Google Shape;518;p68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519" name="Google Shape;519;p68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pic>
        <p:nvPicPr>
          <p:cNvPr id="520" name="Google Shape;52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5" y="100700"/>
            <a:ext cx="8953451" cy="49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26" name="Google Shape;526;p69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527" name="Google Shape;527;p69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528" name="Google Shape;528;p69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529" name="Google Shape;529;p69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530" name="Google Shape;530;p69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pic>
        <p:nvPicPr>
          <p:cNvPr id="531" name="Google Shape;5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76" y="52900"/>
            <a:ext cx="8358925" cy="50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37" name="Google Shape;537;p70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538" name="Google Shape;538;p70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539" name="Google Shape;539;p70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540" name="Google Shape;540;p70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541" name="Google Shape;541;p70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pic>
        <p:nvPicPr>
          <p:cNvPr id="542" name="Google Shape;54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50" y="0"/>
            <a:ext cx="85041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48" name="Google Shape;548;p71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549" name="Google Shape;549;p71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550" name="Google Shape;550;p71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551" name="Google Shape;551;p71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552" name="Google Shape;552;p71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pic>
        <p:nvPicPr>
          <p:cNvPr id="553" name="Google Shape;5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" y="0"/>
            <a:ext cx="91392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ctrTitle"/>
          </p:nvPr>
        </p:nvSpPr>
        <p:spPr>
          <a:xfrm>
            <a:off x="198950" y="67650"/>
            <a:ext cx="8520600" cy="8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FEFEF"/>
                </a:solidFill>
              </a:rPr>
              <a:t>Lexicon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311700" y="722700"/>
            <a:ext cx="8520600" cy="3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solidFill>
                  <a:srgbClr val="F9CB9C"/>
                </a:solidFill>
              </a:rPr>
              <a:t>Duping = Creating a second copy of the item itself </a:t>
            </a:r>
            <a:endParaRPr sz="24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solidFill>
                  <a:srgbClr val="F9CB9C"/>
                </a:solidFill>
              </a:rPr>
              <a:t>RMT = Real Money Trading (Converting virtual currency for real money)</a:t>
            </a:r>
            <a:endParaRPr sz="24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solidFill>
                  <a:srgbClr val="F9CB9C"/>
                </a:solidFill>
              </a:rPr>
              <a:t>Map Hack = Seeing information you shouldn’t be able to see in game</a:t>
            </a:r>
            <a:endParaRPr sz="24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solidFill>
                  <a:srgbClr val="F9CB9C"/>
                </a:solidFill>
              </a:rPr>
              <a:t>Poof = Item that disappear</a:t>
            </a:r>
            <a:r>
              <a:rPr lang="fr-CA" sz="2400" dirty="0">
                <a:solidFill>
                  <a:srgbClr val="F9CB9C"/>
                </a:solidFill>
              </a:rPr>
              <a:t>s</a:t>
            </a:r>
            <a:r>
              <a:rPr lang="fr" sz="2400" dirty="0">
                <a:solidFill>
                  <a:srgbClr val="F9CB9C"/>
                </a:solidFill>
              </a:rPr>
              <a:t> </a:t>
            </a:r>
            <a:endParaRPr sz="24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solidFill>
                  <a:srgbClr val="F9CB9C"/>
                </a:solidFill>
              </a:rPr>
              <a:t>RPG = Role Playing Game</a:t>
            </a:r>
            <a:endParaRPr sz="24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Resource Editing </a:t>
            </a:r>
            <a:r>
              <a:rPr lang="fr">
                <a:solidFill>
                  <a:schemeClr val="lt1"/>
                </a:solidFill>
              </a:rPr>
              <a:t>+ Reverse Engineering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59" name="Google Shape;559;p72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560" name="Google Shape;560;p72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561" name="Google Shape;561;p72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562" name="Google Shape;562;p72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563" name="Google Shape;563;p72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rgbClr val="F9CB9C"/>
                </a:solidFill>
              </a:rPr>
              <a:t>Exemple #3: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Without Tool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Starcraft Map Editor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pic>
        <p:nvPicPr>
          <p:cNvPr id="564" name="Google Shape;56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550" y="1126850"/>
            <a:ext cx="480060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Resource Editing </a:t>
            </a:r>
            <a:r>
              <a:rPr lang="fr">
                <a:solidFill>
                  <a:schemeClr val="lt1"/>
                </a:solidFill>
              </a:rPr>
              <a:t>+ Reverse Engineering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70" name="Google Shape;570;p73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571" name="Google Shape;571;p73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572" name="Google Shape;572;p73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573" name="Google Shape;573;p73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574" name="Google Shape;574;p73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Exemple #3: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Prevention: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Change </a:t>
            </a:r>
            <a:r>
              <a:rPr lang="fr-CA" sz="2000" dirty="0">
                <a:solidFill>
                  <a:srgbClr val="F9CB9C"/>
                </a:solidFill>
              </a:rPr>
              <a:t>a</a:t>
            </a:r>
            <a:r>
              <a:rPr lang="fr" sz="2000" dirty="0">
                <a:solidFill>
                  <a:srgbClr val="F9CB9C"/>
                </a:solidFill>
              </a:rPr>
              <a:t>lgorithm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Implement encryption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Server </a:t>
            </a:r>
            <a:r>
              <a:rPr lang="fr-CA" sz="2000" dirty="0">
                <a:solidFill>
                  <a:srgbClr val="F9CB9C"/>
                </a:solidFill>
              </a:rPr>
              <a:t>s</a:t>
            </a:r>
            <a:r>
              <a:rPr lang="fr" sz="2000" dirty="0">
                <a:solidFill>
                  <a:srgbClr val="F9CB9C"/>
                </a:solidFill>
              </a:rPr>
              <a:t>ide storage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rgbClr val="93C47D"/>
              </a:solidFill>
            </a:endParaRPr>
          </a:p>
        </p:txBody>
      </p:sp>
      <p:pic>
        <p:nvPicPr>
          <p:cNvPr id="575" name="Google Shape;5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550" y="1126850"/>
            <a:ext cx="480060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Resource Editing </a:t>
            </a:r>
            <a:r>
              <a:rPr lang="fr">
                <a:solidFill>
                  <a:schemeClr val="lt1"/>
                </a:solidFill>
              </a:rPr>
              <a:t>+ Reverse Engineering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81" name="Google Shape;581;p74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582" name="Google Shape;582;p74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583" name="Google Shape;583;p74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584" name="Google Shape;584;p74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585" name="Google Shape;585;p74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Exemple #4: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 b="1" dirty="0">
                <a:solidFill>
                  <a:srgbClr val="F9CB9C"/>
                </a:solidFill>
              </a:rPr>
              <a:t>Admin Console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 b="1" dirty="0">
                <a:solidFill>
                  <a:srgbClr val="F9CB9C"/>
                </a:solidFill>
              </a:rPr>
              <a:t>` unlockConsole playsaurus4321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Save Edit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Tools: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rgbClr val="93C47D"/>
              </a:solidFill>
            </a:endParaRPr>
          </a:p>
        </p:txBody>
      </p:sp>
      <p:pic>
        <p:nvPicPr>
          <p:cNvPr id="586" name="Google Shape;58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125" y="1017725"/>
            <a:ext cx="285750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Network Reverse Engineering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92" name="Google Shape;592;p75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593" name="Google Shape;593;p75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594" name="Google Shape;594;p75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595" name="Google Shape;595;p75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596" name="Google Shape;596;p75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rgbClr val="F9CB9C"/>
                </a:solidFill>
              </a:rPr>
              <a:t>Pros: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Replay might be possible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Allow to automate really light bot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Packet manipulation 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rgbClr val="F9CB9C"/>
                </a:solidFill>
              </a:rPr>
              <a:t>Tools: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Wireshark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Custom Tools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Network Reverse Engineering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2" name="Google Shape;602;p76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603" name="Google Shape;603;p76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604" name="Google Shape;604;p76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605" name="Google Shape;605;p76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606" name="Google Shape;606;p76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Cons: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Hard to perform correctly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Takes time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A new patch can break your work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Prevention: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 dirty="0">
                <a:solidFill>
                  <a:srgbClr val="F9CB9C"/>
                </a:solidFill>
              </a:rPr>
              <a:t>Encrypt </a:t>
            </a:r>
            <a:r>
              <a:rPr lang="fr-CA" sz="2000" dirty="0">
                <a:solidFill>
                  <a:srgbClr val="F9CB9C"/>
                </a:solidFill>
              </a:rPr>
              <a:t>n</a:t>
            </a:r>
            <a:r>
              <a:rPr lang="fr" sz="2000" dirty="0">
                <a:solidFill>
                  <a:srgbClr val="F9CB9C"/>
                </a:solidFill>
              </a:rPr>
              <a:t>etwork traffic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 dirty="0">
                <a:solidFill>
                  <a:srgbClr val="F9CB9C"/>
                </a:solidFill>
              </a:rPr>
              <a:t>Certificate </a:t>
            </a:r>
            <a:r>
              <a:rPr lang="fr-CA" sz="2000" dirty="0">
                <a:solidFill>
                  <a:srgbClr val="F9CB9C"/>
                </a:solidFill>
              </a:rPr>
              <a:t>p</a:t>
            </a:r>
            <a:r>
              <a:rPr lang="fr" sz="2000" dirty="0">
                <a:solidFill>
                  <a:srgbClr val="F9CB9C"/>
                </a:solidFill>
              </a:rPr>
              <a:t>inning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 dirty="0">
                <a:solidFill>
                  <a:srgbClr val="F9CB9C"/>
                </a:solidFill>
              </a:rPr>
              <a:t>Behavior and </a:t>
            </a:r>
            <a:r>
              <a:rPr lang="fr-CA" sz="2000" dirty="0">
                <a:solidFill>
                  <a:srgbClr val="F9CB9C"/>
                </a:solidFill>
              </a:rPr>
              <a:t>l</a:t>
            </a:r>
            <a:r>
              <a:rPr lang="fr" sz="2000" dirty="0">
                <a:solidFill>
                  <a:srgbClr val="F9CB9C"/>
                </a:solidFill>
              </a:rPr>
              <a:t>ogics verification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Network Reverse Engineering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12" name="Google Shape;612;p77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613" name="Google Shape;613;p77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614" name="Google Shape;614;p77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615" name="Google Shape;615;p77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rgbClr val="F9CB9C"/>
                </a:solidFill>
              </a:rPr>
              <a:t>Exemple #1: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rgbClr val="F9CB9C"/>
                </a:solidFill>
              </a:rPr>
              <a:t>WoW Custom Client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Tools: C++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pic>
        <p:nvPicPr>
          <p:cNvPr id="617" name="Google Shape;61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775" y="1017724"/>
            <a:ext cx="4407174" cy="17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Network Reverse Engineering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23" name="Google Shape;623;p78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624" name="Google Shape;624;p78"/>
          <p:cNvSpPr txBox="1"/>
          <p:nvPr/>
        </p:nvSpPr>
        <p:spPr>
          <a:xfrm>
            <a:off x="2910300" y="338895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625" name="Google Shape;625;p78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626" name="Google Shape;626;p78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627" name="Google Shape;627;p78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Exemple #2: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Pwn Adventure 3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Teleport 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CA"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Tools: Wireshark + Python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rgbClr val="93C47D"/>
              </a:solidFill>
            </a:endParaRPr>
          </a:p>
        </p:txBody>
      </p:sp>
      <p:pic>
        <p:nvPicPr>
          <p:cNvPr id="628" name="Google Shape;62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775" y="911175"/>
            <a:ext cx="609600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DLL Injection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4" name="Google Shape;634;p79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635" name="Google Shape;635;p79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636" name="Google Shape;636;p79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637" name="Google Shape;637;p79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638" name="Google Shape;638;p79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rgbClr val="F9CB9C"/>
                </a:solidFill>
              </a:rPr>
              <a:t>Pros: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Allow to call internal function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Interact with the game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Hook before network encryption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No need for mouse control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rgbClr val="F9CB9C"/>
                </a:solidFill>
              </a:rPr>
              <a:t>Tools: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C++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DLL Injection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4" name="Google Shape;644;p80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645" name="Google Shape;645;p80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646" name="Google Shape;646;p80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647" name="Google Shape;647;p80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648" name="Google Shape;648;p80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Cons: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Relatively </a:t>
            </a:r>
            <a:r>
              <a:rPr lang="fr-CA" sz="2000" dirty="0">
                <a:solidFill>
                  <a:srgbClr val="F9CB9C"/>
                </a:solidFill>
              </a:rPr>
              <a:t>e</a:t>
            </a:r>
            <a:r>
              <a:rPr lang="fr" sz="2000" dirty="0">
                <a:solidFill>
                  <a:srgbClr val="F9CB9C"/>
                </a:solidFill>
              </a:rPr>
              <a:t>asily detectable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 b="1" dirty="0">
                <a:solidFill>
                  <a:srgbClr val="F9CB9C"/>
                </a:solidFill>
              </a:rPr>
              <a:t>Prevention: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 dirty="0">
                <a:solidFill>
                  <a:srgbClr val="F9CB9C"/>
                </a:solidFill>
              </a:rPr>
              <a:t>Anti-Cheat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 dirty="0">
                <a:solidFill>
                  <a:srgbClr val="F9CB9C"/>
                </a:solidFill>
              </a:rPr>
              <a:t>Scan loaded DLL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DLL Injection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4" name="Google Shape;654;p81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655" name="Google Shape;655;p81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656" name="Google Shape;656;p81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657" name="Google Shape;657;p81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658" name="Google Shape;658;p81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 b="1">
                <a:solidFill>
                  <a:srgbClr val="F9CB9C"/>
                </a:solidFill>
              </a:rPr>
              <a:t>Bot Exemple: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F6B26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F6B26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F6B26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6B26B"/>
                </a:solidFill>
              </a:rPr>
              <a:t>https://www.youtube.com/watch?v=pCA_kcRXO4Y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pic>
        <p:nvPicPr>
          <p:cNvPr id="659" name="Google Shape;65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274" y="-101926"/>
            <a:ext cx="5416400" cy="26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ctrTitle"/>
          </p:nvPr>
        </p:nvSpPr>
        <p:spPr>
          <a:xfrm>
            <a:off x="198950" y="67650"/>
            <a:ext cx="8520600" cy="8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FEFEF"/>
                </a:solidFill>
              </a:rPr>
              <a:t>Possible Goals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311700" y="755425"/>
            <a:ext cx="8520600" cy="3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Infinite Experience</a:t>
            </a:r>
            <a:endParaRPr>
              <a:solidFill>
                <a:srgbClr val="F9CB9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Infinite Gold</a:t>
            </a:r>
            <a:endParaRPr>
              <a:solidFill>
                <a:srgbClr val="F9CB9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Dupe Items</a:t>
            </a:r>
            <a:endParaRPr>
              <a:solidFill>
                <a:srgbClr val="F9CB9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Automated Farming / Levelling</a:t>
            </a:r>
            <a:endParaRPr>
              <a:solidFill>
                <a:srgbClr val="F9CB9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Real Money</a:t>
            </a:r>
            <a:endParaRPr>
              <a:solidFill>
                <a:srgbClr val="F9CB9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Win Games</a:t>
            </a:r>
            <a:endParaRPr>
              <a:solidFill>
                <a:srgbClr val="F9CB9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Map Hack</a:t>
            </a:r>
            <a:endParaRPr>
              <a:solidFill>
                <a:srgbClr val="F9CB9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Challenge</a:t>
            </a:r>
            <a:endParaRPr>
              <a:solidFill>
                <a:srgbClr val="F9CB9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Camera Hacks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65" name="Google Shape;665;p82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666" name="Google Shape;666;p82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667" name="Google Shape;667;p82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668" name="Google Shape;668;p82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669" name="Google Shape;669;p82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Pros: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CA" sz="2000" dirty="0">
                <a:solidFill>
                  <a:srgbClr val="F9CB9C"/>
                </a:solidFill>
              </a:rPr>
              <a:t>Access to </a:t>
            </a:r>
            <a:r>
              <a:rPr lang="fr" sz="2000" dirty="0">
                <a:solidFill>
                  <a:srgbClr val="F9CB9C"/>
                </a:solidFill>
              </a:rPr>
              <a:t>more information about the game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Extend range projectiles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More reaction time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 b="1" dirty="0">
                <a:solidFill>
                  <a:srgbClr val="F9CB9C"/>
                </a:solidFill>
              </a:rPr>
              <a:t>Tools: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 dirty="0">
                <a:solidFill>
                  <a:srgbClr val="F9CB9C"/>
                </a:solidFill>
              </a:rPr>
              <a:t>Cheat Engine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Camera Hacks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5" name="Google Shape;675;p83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676" name="Google Shape;676;p83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677" name="Google Shape;677;p83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678" name="Google Shape;678;p83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679" name="Google Shape;679;p83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F9CB9C"/>
                </a:solidFill>
              </a:rPr>
              <a:t>Cons: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F9CB9C"/>
                </a:solidFill>
              </a:rPr>
              <a:t>Detectable “</a:t>
            </a:r>
            <a:r>
              <a:rPr lang="fr-CA" sz="2000" dirty="0">
                <a:solidFill>
                  <a:srgbClr val="F9CB9C"/>
                </a:solidFill>
              </a:rPr>
              <a:t>e</a:t>
            </a:r>
            <a:r>
              <a:rPr lang="fr" sz="2000" dirty="0">
                <a:solidFill>
                  <a:srgbClr val="F9CB9C"/>
                </a:solidFill>
              </a:rPr>
              <a:t>asily”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 b="1" dirty="0">
                <a:solidFill>
                  <a:srgbClr val="F9CB9C"/>
                </a:solidFill>
              </a:rPr>
              <a:t>Prevention:</a:t>
            </a:r>
            <a:endParaRPr sz="2000" b="1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 dirty="0">
                <a:solidFill>
                  <a:srgbClr val="F9CB9C"/>
                </a:solidFill>
              </a:rPr>
              <a:t>Anti-Cheat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 dirty="0">
                <a:solidFill>
                  <a:srgbClr val="F9CB9C"/>
                </a:solidFill>
              </a:rPr>
              <a:t>Scan loaded DLL</a:t>
            </a: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85" name="Google Shape;685;p84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686" name="Google Shape;686;p84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687" name="Google Shape;687;p84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688" name="Google Shape;688;p84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689" name="Google Shape;689;p84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pic>
        <p:nvPicPr>
          <p:cNvPr id="690" name="Google Shape;69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07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Camera Hacks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96" name="Google Shape;696;p85"/>
          <p:cNvSpPr txBox="1">
            <a:spLocks noGrp="1"/>
          </p:cNvSpPr>
          <p:nvPr>
            <p:ph type="body" idx="1"/>
          </p:nvPr>
        </p:nvSpPr>
        <p:spPr>
          <a:xfrm>
            <a:off x="218075" y="1199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697" name="Google Shape;697;p85"/>
          <p:cNvSpPr txBox="1"/>
          <p:nvPr/>
        </p:nvSpPr>
        <p:spPr>
          <a:xfrm>
            <a:off x="4490150" y="3309600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698" name="Google Shape;698;p85"/>
          <p:cNvSpPr txBox="1"/>
          <p:nvPr/>
        </p:nvSpPr>
        <p:spPr>
          <a:xfrm>
            <a:off x="114275" y="2884750"/>
            <a:ext cx="6023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699" name="Google Shape;699;p85"/>
          <p:cNvSpPr txBox="1"/>
          <p:nvPr/>
        </p:nvSpPr>
        <p:spPr>
          <a:xfrm>
            <a:off x="114275" y="3549900"/>
            <a:ext cx="2853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700" name="Google Shape;700;p85"/>
          <p:cNvSpPr txBox="1"/>
          <p:nvPr/>
        </p:nvSpPr>
        <p:spPr>
          <a:xfrm>
            <a:off x="347050" y="1220550"/>
            <a:ext cx="67989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 b="1">
                <a:solidFill>
                  <a:srgbClr val="F9CB9C"/>
                </a:solidFill>
              </a:rPr>
              <a:t>Exemple: Path Of Exile</a:t>
            </a: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9CB9C"/>
                </a:solidFill>
              </a:rPr>
              <a:t>https://youtu.be/txX7eX1tb2Y?t=16</a:t>
            </a:r>
            <a:endParaRPr sz="2000">
              <a:solidFill>
                <a:srgbClr val="F9CB9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6"/>
          <p:cNvSpPr txBox="1">
            <a:spLocks noGrp="1"/>
          </p:cNvSpPr>
          <p:nvPr>
            <p:ph type="ctrTitle"/>
          </p:nvPr>
        </p:nvSpPr>
        <p:spPr>
          <a:xfrm>
            <a:off x="93124" y="243125"/>
            <a:ext cx="8990400" cy="10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What it took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06" name="Google Shape;706;p8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fr" sz="1800" dirty="0">
                <a:solidFill>
                  <a:srgbClr val="EFEFEF"/>
                </a:solidFill>
              </a:rPr>
              <a:t>Bought ~ 35 Diablo 2 CD Keys</a:t>
            </a:r>
            <a:endParaRPr sz="1800" dirty="0"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fr" sz="1800" dirty="0">
                <a:solidFill>
                  <a:srgbClr val="EFEFEF"/>
                </a:solidFill>
              </a:rPr>
              <a:t>10 Path Of Exile </a:t>
            </a:r>
            <a:r>
              <a:rPr lang="fr-CA" sz="1800" dirty="0">
                <a:solidFill>
                  <a:srgbClr val="EFEFEF"/>
                </a:solidFill>
              </a:rPr>
              <a:t>a</a:t>
            </a:r>
            <a:r>
              <a:rPr lang="fr" sz="1800" dirty="0">
                <a:solidFill>
                  <a:srgbClr val="EFEFEF"/>
                </a:solidFill>
              </a:rPr>
              <a:t>ccounts </a:t>
            </a:r>
            <a:r>
              <a:rPr lang="fr-CA" sz="1800" dirty="0">
                <a:solidFill>
                  <a:srgbClr val="EFEFEF"/>
                </a:solidFill>
              </a:rPr>
              <a:t>b</a:t>
            </a:r>
            <a:r>
              <a:rPr lang="fr" sz="1800" dirty="0">
                <a:solidFill>
                  <a:srgbClr val="EFEFEF"/>
                </a:solidFill>
              </a:rPr>
              <a:t>anned</a:t>
            </a:r>
            <a:endParaRPr sz="1800" dirty="0"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fr" sz="1800" dirty="0">
                <a:solidFill>
                  <a:srgbClr val="EFEFEF"/>
                </a:solidFill>
              </a:rPr>
              <a:t>Lost some other </a:t>
            </a:r>
            <a:r>
              <a:rPr lang="fr-CA" sz="1800" dirty="0">
                <a:solidFill>
                  <a:srgbClr val="EFEFEF"/>
                </a:solidFill>
              </a:rPr>
              <a:t>B</a:t>
            </a:r>
            <a:r>
              <a:rPr lang="fr" sz="1800" dirty="0">
                <a:solidFill>
                  <a:srgbClr val="EFEFEF"/>
                </a:solidFill>
              </a:rPr>
              <a:t>lizzard accounts</a:t>
            </a:r>
            <a:endParaRPr sz="1800" dirty="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7"/>
          <p:cNvSpPr txBox="1">
            <a:spLocks noGrp="1"/>
          </p:cNvSpPr>
          <p:nvPr>
            <p:ph type="ctrTitle"/>
          </p:nvPr>
        </p:nvSpPr>
        <p:spPr>
          <a:xfrm>
            <a:off x="93124" y="243125"/>
            <a:ext cx="8990400" cy="10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Upcoming ( Part 2)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12" name="Google Shape;712;p87"/>
          <p:cNvSpPr txBox="1">
            <a:spLocks noGrp="1"/>
          </p:cNvSpPr>
          <p:nvPr>
            <p:ph type="subTitle" idx="1"/>
          </p:nvPr>
        </p:nvSpPr>
        <p:spPr>
          <a:xfrm>
            <a:off x="311700" y="1590050"/>
            <a:ext cx="8520600" cy="30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3000"/>
              <a:buChar char="●"/>
            </a:pPr>
            <a:r>
              <a:rPr lang="fr" sz="3000">
                <a:solidFill>
                  <a:srgbClr val="F9CB9C"/>
                </a:solidFill>
              </a:rPr>
              <a:t>Server Side Attacks</a:t>
            </a:r>
            <a:endParaRPr sz="3000">
              <a:solidFill>
                <a:srgbClr val="F9CB9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9CB9C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3000"/>
              <a:buChar char="●"/>
            </a:pPr>
            <a:r>
              <a:rPr lang="fr" sz="3000">
                <a:solidFill>
                  <a:srgbClr val="F9CB9C"/>
                </a:solidFill>
              </a:rPr>
              <a:t>Game Engine Attacks</a:t>
            </a:r>
            <a:endParaRPr sz="3000">
              <a:solidFill>
                <a:srgbClr val="F9CB9C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8"/>
          <p:cNvSpPr txBox="1">
            <a:spLocks noGrp="1"/>
          </p:cNvSpPr>
          <p:nvPr>
            <p:ph type="ctrTitle"/>
          </p:nvPr>
        </p:nvSpPr>
        <p:spPr>
          <a:xfrm>
            <a:off x="121999" y="228700"/>
            <a:ext cx="8990400" cy="10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Special Thanks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18" name="Google Shape;718;p88"/>
          <p:cNvSpPr txBox="1">
            <a:spLocks noGrp="1"/>
          </p:cNvSpPr>
          <p:nvPr>
            <p:ph type="subTitle" idx="1"/>
          </p:nvPr>
        </p:nvSpPr>
        <p:spPr>
          <a:xfrm>
            <a:off x="311700" y="1514925"/>
            <a:ext cx="8520600" cy="31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2400"/>
              <a:buChar char="●"/>
            </a:pPr>
            <a:r>
              <a:rPr lang="fr" sz="2400">
                <a:solidFill>
                  <a:srgbClr val="FF0000"/>
                </a:solidFill>
              </a:rPr>
              <a:t>GoSecure</a:t>
            </a:r>
            <a:r>
              <a:rPr lang="fr" sz="2400">
                <a:solidFill>
                  <a:srgbClr val="FCE5CD"/>
                </a:solidFill>
              </a:rPr>
              <a:t> Team - For pushing me and giving me feedbacks</a:t>
            </a:r>
            <a:endParaRPr sz="2400">
              <a:solidFill>
                <a:srgbClr val="FCE5CD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2400"/>
              <a:buChar char="●"/>
            </a:pPr>
            <a:r>
              <a:rPr lang="fr" sz="2400">
                <a:solidFill>
                  <a:srgbClr val="FCE5CD"/>
                </a:solidFill>
              </a:rPr>
              <a:t>Hackfest Team - For motivating me and showing me that people want to know about game hacking</a:t>
            </a:r>
            <a:endParaRPr sz="2400">
              <a:solidFill>
                <a:srgbClr val="FCE5CD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2400"/>
              <a:buChar char="●"/>
            </a:pPr>
            <a:r>
              <a:rPr lang="fr" sz="2400">
                <a:solidFill>
                  <a:srgbClr val="FCE5CD"/>
                </a:solidFill>
              </a:rPr>
              <a:t>You guys for attending my first presentation!</a:t>
            </a:r>
            <a:endParaRPr sz="2400">
              <a:solidFill>
                <a:srgbClr val="FCE5CD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CE5CD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CE5CD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9"/>
          <p:cNvSpPr txBox="1">
            <a:spLocks noGrp="1"/>
          </p:cNvSpPr>
          <p:nvPr>
            <p:ph type="ctrTitle"/>
          </p:nvPr>
        </p:nvSpPr>
        <p:spPr>
          <a:xfrm>
            <a:off x="121999" y="228700"/>
            <a:ext cx="8990400" cy="10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724" name="Google Shape;724;p89"/>
          <p:cNvSpPr txBox="1">
            <a:spLocks noGrp="1"/>
          </p:cNvSpPr>
          <p:nvPr>
            <p:ph type="subTitle" idx="1"/>
          </p:nvPr>
        </p:nvSpPr>
        <p:spPr>
          <a:xfrm>
            <a:off x="385775" y="1296400"/>
            <a:ext cx="8520600" cy="31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CE5CD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CE5CD"/>
              </a:solidFill>
            </a:endParaRPr>
          </a:p>
        </p:txBody>
      </p:sp>
      <p:pic>
        <p:nvPicPr>
          <p:cNvPr id="725" name="Google Shape;72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25" y="50500"/>
            <a:ext cx="4689025" cy="46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734" y="935775"/>
            <a:ext cx="4759100" cy="29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Game Engine Attacks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90"/>
          <p:cNvSpPr txBox="1">
            <a:spLocks noGrp="1"/>
          </p:cNvSpPr>
          <p:nvPr>
            <p:ph type="body" idx="1"/>
          </p:nvPr>
        </p:nvSpPr>
        <p:spPr>
          <a:xfrm>
            <a:off x="356800" y="1186300"/>
            <a:ext cx="41946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Logic Flaws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Snapshots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Race Conditions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	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Logic Flaws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38" name="Google Shape;738;p91"/>
          <p:cNvSpPr txBox="1">
            <a:spLocks noGrp="1"/>
          </p:cNvSpPr>
          <p:nvPr>
            <p:ph type="body" idx="1"/>
          </p:nvPr>
        </p:nvSpPr>
        <p:spPr>
          <a:xfrm>
            <a:off x="182750" y="12098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739" name="Google Shape;739;p91"/>
          <p:cNvSpPr txBox="1"/>
          <p:nvPr/>
        </p:nvSpPr>
        <p:spPr>
          <a:xfrm>
            <a:off x="4523100" y="3228525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</a:rPr>
              <a:t>Possible Hacks: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</a:rPr>
              <a:t>Unlimited Currency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</a:rPr>
              <a:t>Item Duping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740" name="Google Shape;740;p91"/>
          <p:cNvSpPr txBox="1"/>
          <p:nvPr/>
        </p:nvSpPr>
        <p:spPr>
          <a:xfrm>
            <a:off x="216525" y="2862850"/>
            <a:ext cx="3912900" cy="10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F9900"/>
                </a:solidFill>
              </a:rPr>
              <a:t>Tools: </a:t>
            </a:r>
            <a:endParaRPr sz="1800">
              <a:solidFill>
                <a:srgbClr val="FF99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F9900"/>
                </a:solidFill>
              </a:rPr>
              <a:t>Your brain</a:t>
            </a:r>
            <a:endParaRPr sz="1800">
              <a:solidFill>
                <a:srgbClr val="FF99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F9900"/>
                </a:solidFill>
              </a:rPr>
              <a:t>Patience</a:t>
            </a:r>
            <a:endParaRPr sz="1800">
              <a:solidFill>
                <a:srgbClr val="FF99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F9900"/>
                </a:solidFill>
              </a:rPr>
              <a:t>Understanding the game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741" name="Google Shape;741;p91"/>
          <p:cNvSpPr txBox="1"/>
          <p:nvPr/>
        </p:nvSpPr>
        <p:spPr>
          <a:xfrm>
            <a:off x="149175" y="3950350"/>
            <a:ext cx="4134600" cy="1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FF"/>
                </a:solidFill>
              </a:rPr>
              <a:t>Prevention:</a:t>
            </a:r>
            <a:endParaRPr sz="18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FF"/>
                </a:solidFill>
              </a:rPr>
              <a:t>Good Quality Assurance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42" name="Google Shape;742;p91"/>
          <p:cNvSpPr txBox="1"/>
          <p:nvPr/>
        </p:nvSpPr>
        <p:spPr>
          <a:xfrm>
            <a:off x="273000" y="1318350"/>
            <a:ext cx="4134600" cy="1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93C47D"/>
                </a:solidFill>
              </a:rPr>
              <a:t>Pros:</a:t>
            </a: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93C47D"/>
                </a:solidFill>
              </a:rPr>
              <a:t>Easy to exploit</a:t>
            </a: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sp>
        <p:nvSpPr>
          <p:cNvPr id="743" name="Google Shape;743;p91"/>
          <p:cNvSpPr txBox="1"/>
          <p:nvPr/>
        </p:nvSpPr>
        <p:spPr>
          <a:xfrm>
            <a:off x="4691200" y="1318350"/>
            <a:ext cx="40545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Cons:</a:t>
            </a: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Sometimes hard to find</a:t>
            </a: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Lot of try and error</a:t>
            </a: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Table of Content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311700" y="1088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9CB9C"/>
                </a:solidFill>
              </a:rPr>
              <a:t>Client Side Attacks ( Part 1 )</a:t>
            </a:r>
            <a:endParaRPr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9CB9C"/>
                </a:solidFill>
              </a:rPr>
              <a:t>Server Side Attacks ( Part 2 )</a:t>
            </a:r>
            <a:endParaRPr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9CB9C"/>
                </a:solidFill>
              </a:rPr>
              <a:t>Game Engine Attacks ( Part 2 </a:t>
            </a:r>
            <a:r>
              <a:rPr lang="fr-CA" dirty="0">
                <a:solidFill>
                  <a:srgbClr val="F9CB9C"/>
                </a:solidFill>
              </a:rPr>
              <a:t>or </a:t>
            </a:r>
            <a:r>
              <a:rPr lang="fr" dirty="0">
                <a:solidFill>
                  <a:srgbClr val="F9CB9C"/>
                </a:solidFill>
              </a:rPr>
              <a:t>3 )</a:t>
            </a:r>
            <a:endParaRPr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Logic Flaws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49" name="Google Shape;749;p92"/>
          <p:cNvSpPr txBox="1">
            <a:spLocks noGrp="1"/>
          </p:cNvSpPr>
          <p:nvPr>
            <p:ph type="body" idx="1"/>
          </p:nvPr>
        </p:nvSpPr>
        <p:spPr>
          <a:xfrm>
            <a:off x="311700" y="1109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Trading									W-Item </a:t>
            </a:r>
            <a:r>
              <a:rPr lang="fr" u="sng">
                <a:solidFill>
                  <a:schemeClr val="hlink"/>
                </a:solidFill>
                <a:hlinkClick r:id="rId3"/>
              </a:rPr>
              <a:t>Video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FFFFF"/>
                </a:solidFill>
              </a:rPr>
              <a:t> Hideout									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50" name="Google Shape;750;p92" descr="PoE-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625" y="2777800"/>
            <a:ext cx="2531150" cy="18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225" y="892250"/>
            <a:ext cx="32766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8100" y="1175500"/>
            <a:ext cx="5263149" cy="31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Snapshots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58" name="Google Shape;758;p93"/>
          <p:cNvSpPr txBox="1">
            <a:spLocks noGrp="1"/>
          </p:cNvSpPr>
          <p:nvPr>
            <p:ph type="body" idx="1"/>
          </p:nvPr>
        </p:nvSpPr>
        <p:spPr>
          <a:xfrm>
            <a:off x="182750" y="12098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759" name="Google Shape;759;p93"/>
          <p:cNvSpPr txBox="1"/>
          <p:nvPr/>
        </p:nvSpPr>
        <p:spPr>
          <a:xfrm>
            <a:off x="4523100" y="3228525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</a:rPr>
              <a:t>Possible Hacks: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</a:rPr>
              <a:t>Overpowered In Games Mechanics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760" name="Google Shape;760;p93"/>
          <p:cNvSpPr txBox="1"/>
          <p:nvPr/>
        </p:nvSpPr>
        <p:spPr>
          <a:xfrm>
            <a:off x="216525" y="2862850"/>
            <a:ext cx="3912900" cy="10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F9900"/>
                </a:solidFill>
              </a:rPr>
              <a:t>Tools: </a:t>
            </a:r>
            <a:endParaRPr sz="1800">
              <a:solidFill>
                <a:srgbClr val="FF99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F9900"/>
                </a:solidFill>
              </a:rPr>
              <a:t>Game Knowledge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761" name="Google Shape;761;p93"/>
          <p:cNvSpPr txBox="1"/>
          <p:nvPr/>
        </p:nvSpPr>
        <p:spPr>
          <a:xfrm>
            <a:off x="149175" y="3950350"/>
            <a:ext cx="4134600" cy="1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FF"/>
                </a:solidFill>
              </a:rPr>
              <a:t>Prevention:</a:t>
            </a:r>
            <a:endParaRPr sz="18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FF"/>
                </a:solidFill>
              </a:rPr>
              <a:t>Good Quality Assurance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62" name="Google Shape;762;p93"/>
          <p:cNvSpPr txBox="1"/>
          <p:nvPr/>
        </p:nvSpPr>
        <p:spPr>
          <a:xfrm>
            <a:off x="273000" y="1318350"/>
            <a:ext cx="4134600" cy="1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93C47D"/>
                </a:solidFill>
              </a:rPr>
              <a:t>Pros:</a:t>
            </a: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93C47D"/>
                </a:solidFill>
              </a:rPr>
              <a:t>Break the Game (Power)</a:t>
            </a: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sp>
        <p:nvSpPr>
          <p:cNvPr id="763" name="Google Shape;763;p93"/>
          <p:cNvSpPr txBox="1"/>
          <p:nvPr/>
        </p:nvSpPr>
        <p:spPr>
          <a:xfrm>
            <a:off x="4691200" y="1318350"/>
            <a:ext cx="40545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Cons:</a:t>
            </a: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Time consuming to perform the hack</a:t>
            </a: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Snapshots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69" name="Google Shape;769;p94"/>
          <p:cNvSpPr txBox="1">
            <a:spLocks noGrp="1"/>
          </p:cNvSpPr>
          <p:nvPr>
            <p:ph type="body" idx="1"/>
          </p:nvPr>
        </p:nvSpPr>
        <p:spPr>
          <a:xfrm>
            <a:off x="311700" y="1109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Summoner Snapshotting								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FFFFF"/>
                </a:solidFill>
              </a:rPr>
              <a:t>								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70" name="Google Shape;770;p94" descr="PoE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375" y="1109200"/>
            <a:ext cx="3844301" cy="28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Race Conditions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76" name="Google Shape;776;p95"/>
          <p:cNvSpPr txBox="1">
            <a:spLocks noGrp="1"/>
          </p:cNvSpPr>
          <p:nvPr>
            <p:ph type="body" idx="1"/>
          </p:nvPr>
        </p:nvSpPr>
        <p:spPr>
          <a:xfrm>
            <a:off x="182750" y="12098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777" name="Google Shape;777;p95"/>
          <p:cNvSpPr txBox="1"/>
          <p:nvPr/>
        </p:nvSpPr>
        <p:spPr>
          <a:xfrm>
            <a:off x="4523100" y="3228525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</a:rPr>
              <a:t>Possible Hacks: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</a:rPr>
              <a:t>Item Dupes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</a:rPr>
              <a:t>Speed Hacks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778" name="Google Shape;778;p95"/>
          <p:cNvSpPr txBox="1"/>
          <p:nvPr/>
        </p:nvSpPr>
        <p:spPr>
          <a:xfrm>
            <a:off x="216525" y="2862850"/>
            <a:ext cx="3912900" cy="10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F9900"/>
                </a:solidFill>
              </a:rPr>
              <a:t>Tools: </a:t>
            </a:r>
            <a:endParaRPr sz="1800">
              <a:solidFill>
                <a:srgbClr val="FF99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F9900"/>
                </a:solidFill>
              </a:rPr>
              <a:t>Advanced Game Knowledge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779" name="Google Shape;779;p95"/>
          <p:cNvSpPr txBox="1"/>
          <p:nvPr/>
        </p:nvSpPr>
        <p:spPr>
          <a:xfrm>
            <a:off x="149175" y="3950350"/>
            <a:ext cx="4134600" cy="1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FF"/>
                </a:solidFill>
              </a:rPr>
              <a:t>Prevention:</a:t>
            </a:r>
            <a:endParaRPr sz="18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FF"/>
                </a:solidFill>
              </a:rPr>
              <a:t>Good Quality Assurance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80" name="Google Shape;780;p95"/>
          <p:cNvSpPr txBox="1"/>
          <p:nvPr/>
        </p:nvSpPr>
        <p:spPr>
          <a:xfrm>
            <a:off x="273000" y="1318350"/>
            <a:ext cx="4134600" cy="1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93C47D"/>
                </a:solidFill>
              </a:rPr>
              <a:t>Pros:</a:t>
            </a: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93C47D"/>
                </a:solidFill>
              </a:rPr>
              <a:t>“Break the Game”</a:t>
            </a: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sp>
        <p:nvSpPr>
          <p:cNvPr id="781" name="Google Shape;781;p95"/>
          <p:cNvSpPr txBox="1"/>
          <p:nvPr/>
        </p:nvSpPr>
        <p:spPr>
          <a:xfrm>
            <a:off x="4691200" y="1318350"/>
            <a:ext cx="40545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Cons:</a:t>
            </a: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Hard to time properly</a:t>
            </a: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Race Conditions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87" name="Google Shape;787;p96"/>
          <p:cNvSpPr txBox="1">
            <a:spLocks noGrp="1"/>
          </p:cNvSpPr>
          <p:nvPr>
            <p:ph type="body" idx="1"/>
          </p:nvPr>
        </p:nvSpPr>
        <p:spPr>
          <a:xfrm>
            <a:off x="311700" y="1109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							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								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Duping Diablo</a:t>
            </a:r>
            <a:r>
              <a:rPr lang="fr">
                <a:solidFill>
                  <a:srgbClr val="FFFFFF"/>
                </a:solidFill>
              </a:rPr>
              <a:t>						</a:t>
            </a:r>
            <a:r>
              <a:rPr lang="fr" u="sng">
                <a:solidFill>
                  <a:schemeClr val="hlink"/>
                </a:solidFill>
                <a:hlinkClick r:id="rId4"/>
              </a:rPr>
              <a:t>Speed Hack SM64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FFFFF"/>
                </a:solidFill>
              </a:rPr>
              <a:t>	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88" name="Google Shape;788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750" y="1215350"/>
            <a:ext cx="3485075" cy="121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2300" y="937797"/>
            <a:ext cx="4618151" cy="18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Server Side Attacks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97"/>
          <p:cNvSpPr txBox="1">
            <a:spLocks noGrp="1"/>
          </p:cNvSpPr>
          <p:nvPr>
            <p:ph type="body" idx="1"/>
          </p:nvPr>
        </p:nvSpPr>
        <p:spPr>
          <a:xfrm>
            <a:off x="356800" y="1157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Denial of Service Attacks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Lag Hacks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Economy Control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Social Engineering 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Denial of Service Attacks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01" name="Google Shape;801;p98"/>
          <p:cNvSpPr txBox="1">
            <a:spLocks noGrp="1"/>
          </p:cNvSpPr>
          <p:nvPr>
            <p:ph type="body" idx="1"/>
          </p:nvPr>
        </p:nvSpPr>
        <p:spPr>
          <a:xfrm>
            <a:off x="182750" y="12098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802" name="Google Shape;802;p98"/>
          <p:cNvSpPr txBox="1"/>
          <p:nvPr/>
        </p:nvSpPr>
        <p:spPr>
          <a:xfrm>
            <a:off x="4523100" y="3228525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</a:rPr>
              <a:t>Possible Hacks: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</a:rPr>
              <a:t>Item Dupes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</a:rPr>
              <a:t>Rollback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803" name="Google Shape;803;p98"/>
          <p:cNvSpPr txBox="1"/>
          <p:nvPr/>
        </p:nvSpPr>
        <p:spPr>
          <a:xfrm>
            <a:off x="216525" y="2862850"/>
            <a:ext cx="3912900" cy="10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F9900"/>
                </a:solidFill>
              </a:rPr>
              <a:t>Tools: </a:t>
            </a:r>
            <a:endParaRPr sz="1800">
              <a:solidFill>
                <a:srgbClr val="FF99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F9900"/>
                </a:solidFill>
              </a:rPr>
              <a:t>Game Knowledge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804" name="Google Shape;804;p98"/>
          <p:cNvSpPr txBox="1"/>
          <p:nvPr/>
        </p:nvSpPr>
        <p:spPr>
          <a:xfrm>
            <a:off x="216525" y="3878200"/>
            <a:ext cx="4134600" cy="1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FF"/>
                </a:solidFill>
              </a:rPr>
              <a:t>Prevention:</a:t>
            </a:r>
            <a:endParaRPr sz="18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FF"/>
                </a:solidFill>
              </a:rPr>
              <a:t>Server Crash Logs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05" name="Google Shape;805;p98"/>
          <p:cNvSpPr txBox="1"/>
          <p:nvPr/>
        </p:nvSpPr>
        <p:spPr>
          <a:xfrm>
            <a:off x="258600" y="1259350"/>
            <a:ext cx="4134600" cy="1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93C47D"/>
                </a:solidFill>
              </a:rPr>
              <a:t>Pros:</a:t>
            </a: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93C47D"/>
                </a:solidFill>
              </a:rPr>
              <a:t>Easy to do</a:t>
            </a: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sp>
        <p:nvSpPr>
          <p:cNvPr id="806" name="Google Shape;806;p98"/>
          <p:cNvSpPr txBox="1"/>
          <p:nvPr/>
        </p:nvSpPr>
        <p:spPr>
          <a:xfrm>
            <a:off x="4691200" y="1318350"/>
            <a:ext cx="40545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Cons:</a:t>
            </a: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Easily Detectable</a:t>
            </a: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Bannable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Denial of Service Attacks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12" name="Google Shape;812;p99"/>
          <p:cNvSpPr txBox="1">
            <a:spLocks noGrp="1"/>
          </p:cNvSpPr>
          <p:nvPr>
            <p:ph type="body" idx="1"/>
          </p:nvPr>
        </p:nvSpPr>
        <p:spPr>
          <a:xfrm>
            <a:off x="311700" y="1109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							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Necromancer Instance Crash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FFFFF"/>
                </a:solidFill>
              </a:rPr>
              <a:t>								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13" name="Google Shape;81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550" y="1220888"/>
            <a:ext cx="413385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Lag Hacks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19" name="Google Shape;819;p100"/>
          <p:cNvSpPr txBox="1">
            <a:spLocks noGrp="1"/>
          </p:cNvSpPr>
          <p:nvPr>
            <p:ph type="body" idx="1"/>
          </p:nvPr>
        </p:nvSpPr>
        <p:spPr>
          <a:xfrm>
            <a:off x="182750" y="12098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820" name="Google Shape;820;p100"/>
          <p:cNvSpPr txBox="1"/>
          <p:nvPr/>
        </p:nvSpPr>
        <p:spPr>
          <a:xfrm>
            <a:off x="4523100" y="3228525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</a:rPr>
              <a:t>Possible Hacks: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</a:rPr>
              <a:t>Open Chest without meeting requirement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821" name="Google Shape;821;p100"/>
          <p:cNvSpPr txBox="1"/>
          <p:nvPr/>
        </p:nvSpPr>
        <p:spPr>
          <a:xfrm>
            <a:off x="216525" y="2862850"/>
            <a:ext cx="3912900" cy="10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F9900"/>
                </a:solidFill>
              </a:rPr>
              <a:t>Tools: </a:t>
            </a:r>
            <a:endParaRPr sz="1800">
              <a:solidFill>
                <a:srgbClr val="FF99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F9900"/>
                </a:solidFill>
              </a:rPr>
              <a:t>RJ45 Cable</a:t>
            </a:r>
            <a:endParaRPr sz="1800">
              <a:solidFill>
                <a:srgbClr val="FF99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F9900"/>
                </a:solidFill>
              </a:rPr>
              <a:t>Lag Switch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822" name="Google Shape;822;p100"/>
          <p:cNvSpPr txBox="1"/>
          <p:nvPr/>
        </p:nvSpPr>
        <p:spPr>
          <a:xfrm>
            <a:off x="216525" y="3878200"/>
            <a:ext cx="4134600" cy="1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FF"/>
                </a:solidFill>
              </a:rPr>
              <a:t>Prevention:</a:t>
            </a:r>
            <a:endParaRPr sz="18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FF"/>
                </a:solidFill>
              </a:rPr>
              <a:t>Remove Chest / Loot in instance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FF"/>
                </a:solidFill>
              </a:rPr>
              <a:t>Lockstep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23" name="Google Shape;823;p100"/>
          <p:cNvSpPr txBox="1"/>
          <p:nvPr/>
        </p:nvSpPr>
        <p:spPr>
          <a:xfrm>
            <a:off x="258600" y="1259350"/>
            <a:ext cx="4134600" cy="1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93C47D"/>
                </a:solidFill>
              </a:rPr>
              <a:t>Pros:</a:t>
            </a: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93C47D"/>
                </a:solidFill>
              </a:rPr>
              <a:t>Open Chest / Loot</a:t>
            </a: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sp>
        <p:nvSpPr>
          <p:cNvPr id="824" name="Google Shape;824;p100"/>
          <p:cNvSpPr txBox="1"/>
          <p:nvPr/>
        </p:nvSpPr>
        <p:spPr>
          <a:xfrm>
            <a:off x="4691200" y="1318350"/>
            <a:ext cx="40545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Cons:</a:t>
            </a: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Troublesome to execute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Lag Hacks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30" name="Google Shape;830;p101"/>
          <p:cNvSpPr txBox="1">
            <a:spLocks noGrp="1"/>
          </p:cNvSpPr>
          <p:nvPr>
            <p:ph type="body" idx="1"/>
          </p:nvPr>
        </p:nvSpPr>
        <p:spPr>
          <a:xfrm>
            <a:off x="348825" y="1109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WoW Chest Dungeon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FFFFF"/>
                </a:solidFill>
              </a:rPr>
              <a:t>								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31" name="Google Shape;83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238" y="1367050"/>
            <a:ext cx="4829175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Client Side Attacks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56800" y="11863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Memory Manipulation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Task Automation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Ressource Editing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Reverse Engineering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Network Reverse Engineering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9CB9C"/>
                </a:solidFill>
              </a:rPr>
              <a:t>Dll Injection</a:t>
            </a:r>
            <a:endParaRPr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9CB9C"/>
                </a:solidFill>
              </a:rPr>
              <a:t>Camera Hacks</a:t>
            </a:r>
            <a:endParaRPr>
              <a:solidFill>
                <a:srgbClr val="F9CB9C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Economy Control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37" name="Google Shape;837;p102"/>
          <p:cNvSpPr txBox="1">
            <a:spLocks noGrp="1"/>
          </p:cNvSpPr>
          <p:nvPr>
            <p:ph type="body" idx="1"/>
          </p:nvPr>
        </p:nvSpPr>
        <p:spPr>
          <a:xfrm>
            <a:off x="182750" y="12098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838" name="Google Shape;838;p102"/>
          <p:cNvSpPr txBox="1"/>
          <p:nvPr/>
        </p:nvSpPr>
        <p:spPr>
          <a:xfrm>
            <a:off x="4523100" y="3228525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</a:rPr>
              <a:t>Possible Hacks: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</a:rPr>
              <a:t>“Infinite Gold”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839" name="Google Shape;839;p102"/>
          <p:cNvSpPr txBox="1"/>
          <p:nvPr/>
        </p:nvSpPr>
        <p:spPr>
          <a:xfrm>
            <a:off x="216525" y="2862850"/>
            <a:ext cx="3912900" cy="10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F9900"/>
                </a:solidFill>
              </a:rPr>
              <a:t>Tools: </a:t>
            </a:r>
            <a:endParaRPr sz="1800">
              <a:solidFill>
                <a:srgbClr val="FF99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F9900"/>
                </a:solidFill>
              </a:rPr>
              <a:t>Advanced Game Knowledge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840" name="Google Shape;840;p102"/>
          <p:cNvSpPr txBox="1"/>
          <p:nvPr/>
        </p:nvSpPr>
        <p:spPr>
          <a:xfrm>
            <a:off x="216525" y="3878200"/>
            <a:ext cx="4134600" cy="1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FF"/>
                </a:solidFill>
              </a:rPr>
              <a:t>Prevention:</a:t>
            </a:r>
            <a:endParaRPr sz="18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FF"/>
                </a:solidFill>
              </a:rPr>
              <a:t>Hard Cap at market price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41" name="Google Shape;841;p102"/>
          <p:cNvSpPr txBox="1"/>
          <p:nvPr/>
        </p:nvSpPr>
        <p:spPr>
          <a:xfrm>
            <a:off x="258600" y="1259350"/>
            <a:ext cx="4134600" cy="1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93C47D"/>
                </a:solidFill>
              </a:rPr>
              <a:t>Pros:</a:t>
            </a: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93C47D"/>
                </a:solidFill>
              </a:rPr>
              <a:t>Make LOTS of money</a:t>
            </a: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93C47D"/>
                </a:solidFill>
              </a:rPr>
              <a:t>Emulate Economy Safely</a:t>
            </a: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sp>
        <p:nvSpPr>
          <p:cNvPr id="842" name="Google Shape;842;p102"/>
          <p:cNvSpPr txBox="1"/>
          <p:nvPr/>
        </p:nvSpPr>
        <p:spPr>
          <a:xfrm>
            <a:off x="4691200" y="1318350"/>
            <a:ext cx="40545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Cons:</a:t>
            </a: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Require advanced in game knowledge</a:t>
            </a: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Risk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Economy Control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48" name="Google Shape;848;p103"/>
          <p:cNvSpPr txBox="1">
            <a:spLocks noGrp="1"/>
          </p:cNvSpPr>
          <p:nvPr>
            <p:ph type="body" idx="1"/>
          </p:nvPr>
        </p:nvSpPr>
        <p:spPr>
          <a:xfrm>
            <a:off x="348825" y="1109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Market Analysis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Scarcity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FFFFF"/>
                </a:solidFill>
              </a:rPr>
              <a:t>								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49" name="Google Shape;84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238" y="1367050"/>
            <a:ext cx="4829175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Social Engineering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55" name="Google Shape;855;p104"/>
          <p:cNvSpPr txBox="1">
            <a:spLocks noGrp="1"/>
          </p:cNvSpPr>
          <p:nvPr>
            <p:ph type="body" idx="1"/>
          </p:nvPr>
        </p:nvSpPr>
        <p:spPr>
          <a:xfrm>
            <a:off x="182750" y="12098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	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856" name="Google Shape;856;p104"/>
          <p:cNvSpPr txBox="1"/>
          <p:nvPr/>
        </p:nvSpPr>
        <p:spPr>
          <a:xfrm>
            <a:off x="4523100" y="3228525"/>
            <a:ext cx="43812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</a:rPr>
              <a:t>Possible Hacks: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</a:rPr>
              <a:t>Code Execution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</a:rPr>
              <a:t>Trading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857" name="Google Shape;857;p104"/>
          <p:cNvSpPr txBox="1"/>
          <p:nvPr/>
        </p:nvSpPr>
        <p:spPr>
          <a:xfrm>
            <a:off x="216525" y="2862850"/>
            <a:ext cx="3912900" cy="10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F9900"/>
                </a:solidFill>
              </a:rPr>
              <a:t>Tools: </a:t>
            </a:r>
            <a:endParaRPr sz="1800">
              <a:solidFill>
                <a:srgbClr val="FF99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F9900"/>
                </a:solidFill>
              </a:rPr>
              <a:t>Chat (Player Interaction)</a:t>
            </a:r>
            <a:endParaRPr sz="1800">
              <a:solidFill>
                <a:srgbClr val="FF99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FF99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858" name="Google Shape;858;p104"/>
          <p:cNvSpPr txBox="1"/>
          <p:nvPr/>
        </p:nvSpPr>
        <p:spPr>
          <a:xfrm>
            <a:off x="216525" y="3878200"/>
            <a:ext cx="4134600" cy="1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FF"/>
                </a:solidFill>
              </a:rPr>
              <a:t>Prevention:</a:t>
            </a:r>
            <a:endParaRPr sz="18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FF"/>
                </a:solidFill>
              </a:rPr>
              <a:t>Educate People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FF"/>
                </a:solidFill>
              </a:rPr>
              <a:t>Remove Trading?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59" name="Google Shape;859;p104"/>
          <p:cNvSpPr txBox="1"/>
          <p:nvPr/>
        </p:nvSpPr>
        <p:spPr>
          <a:xfrm>
            <a:off x="258600" y="1259350"/>
            <a:ext cx="4134600" cy="1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93C47D"/>
                </a:solidFill>
              </a:rPr>
              <a:t>Pros:</a:t>
            </a: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93C47D"/>
                </a:solidFill>
              </a:rPr>
              <a:t>No Limits!</a:t>
            </a: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3C47D"/>
              </a:solidFill>
            </a:endParaRPr>
          </a:p>
        </p:txBody>
      </p:sp>
      <p:sp>
        <p:nvSpPr>
          <p:cNvPr id="860" name="Google Shape;860;p104"/>
          <p:cNvSpPr txBox="1"/>
          <p:nvPr/>
        </p:nvSpPr>
        <p:spPr>
          <a:xfrm>
            <a:off x="4691200" y="1318350"/>
            <a:ext cx="40545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Cons:</a:t>
            </a: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Require Time</a:t>
            </a: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Require Human Interaction</a:t>
            </a: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Social Engineering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66" name="Google Shape;866;p105"/>
          <p:cNvSpPr txBox="1">
            <a:spLocks noGrp="1"/>
          </p:cNvSpPr>
          <p:nvPr>
            <p:ph type="body" idx="1"/>
          </p:nvPr>
        </p:nvSpPr>
        <p:spPr>
          <a:xfrm>
            <a:off x="348825" y="10803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29200" lvl="0" indent="45720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FFFFF"/>
                </a:solidFill>
              </a:rPr>
              <a:t>Code Execution					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67" name="Google Shape;86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238" y="2369775"/>
            <a:ext cx="4829175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Where to Start?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73" name="Google Shape;873;p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http://www.pwnadventure.com/</a:t>
            </a:r>
            <a:endParaRPr/>
          </a:p>
        </p:txBody>
      </p:sp>
      <p:pic>
        <p:nvPicPr>
          <p:cNvPr id="874" name="Google Shape;87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850" y="134688"/>
            <a:ext cx="360045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References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80" name="Google Shape;880;p107"/>
          <p:cNvSpPr txBox="1">
            <a:spLocks noGrp="1"/>
          </p:cNvSpPr>
          <p:nvPr>
            <p:ph type="body" idx="1"/>
          </p:nvPr>
        </p:nvSpPr>
        <p:spPr>
          <a:xfrm>
            <a:off x="311700" y="1078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SmashBot -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https://www.youtube.com/watch?v=_0Z_oN_CZyA</a:t>
            </a:r>
            <a:r>
              <a:rPr lang="fr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http://www.pwnadventure.com/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5"/>
              </a:rPr>
              <a:t>https://en.wikipedia.org/wiki/Cheating_in_online_games</a:t>
            </a:r>
            <a:r>
              <a:rPr lang="fr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1724</Words>
  <Application>Microsoft Office PowerPoint</Application>
  <PresentationFormat>On-screen Show (16:9)</PresentationFormat>
  <Paragraphs>794</Paragraphs>
  <Slides>95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7" baseType="lpstr">
      <vt:lpstr>Arial</vt:lpstr>
      <vt:lpstr>Simple Light</vt:lpstr>
      <vt:lpstr>   My Experience  Hacking Video Games  </vt:lpstr>
      <vt:lpstr> Penetration Tester at GoSecure Hackfest Challenge Designer Video Game Hacker Vulnhub VM Creator Hardcore Path Of Exile Player Linux Fan Synack Red Teamer Crazy Screen Lover https://twitter.com/ViperBlackSkull </vt:lpstr>
      <vt:lpstr>PowerPoint Presentation</vt:lpstr>
      <vt:lpstr>Fun Statistics</vt:lpstr>
      <vt:lpstr>Why Game Hacking?</vt:lpstr>
      <vt:lpstr>Lexicon</vt:lpstr>
      <vt:lpstr>Possible Goals</vt:lpstr>
      <vt:lpstr>Table of Content</vt:lpstr>
      <vt:lpstr>Client Side Attacks </vt:lpstr>
      <vt:lpstr>Memory Manipulation </vt:lpstr>
      <vt:lpstr>Memory Manipulation </vt:lpstr>
      <vt:lpstr>Memory Manipulation </vt:lpstr>
      <vt:lpstr>Memory Manipulation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Manipulation in Online Games</vt:lpstr>
      <vt:lpstr>Memory Manipulation in Online Games</vt:lpstr>
      <vt:lpstr>Memory Manipulation in Online Games</vt:lpstr>
      <vt:lpstr>Memory Manipulation in Online Games</vt:lpstr>
      <vt:lpstr>Memory Manipulation in Online Games</vt:lpstr>
      <vt:lpstr>Task Automation </vt:lpstr>
      <vt:lpstr>Task Automation </vt:lpstr>
      <vt:lpstr>Task Automation </vt:lpstr>
      <vt:lpstr>Task Automation </vt:lpstr>
      <vt:lpstr>Task Automation </vt:lpstr>
      <vt:lpstr>Task Automation </vt:lpstr>
      <vt:lpstr>Task Automation </vt:lpstr>
      <vt:lpstr>Task Automation </vt:lpstr>
      <vt:lpstr>Task Automation </vt:lpstr>
      <vt:lpstr>Heavy Task Automation </vt:lpstr>
      <vt:lpstr>Heavy Task Automation </vt:lpstr>
      <vt:lpstr>Heavy Task Automation </vt:lpstr>
      <vt:lpstr>Heavy Task Automation </vt:lpstr>
      <vt:lpstr>Heavy Task Automation </vt:lpstr>
      <vt:lpstr>Heavy Task Automation </vt:lpstr>
      <vt:lpstr>How to Prevent Bot</vt:lpstr>
      <vt:lpstr>Resource Editing - Save Editing </vt:lpstr>
      <vt:lpstr>Resource Editing </vt:lpstr>
      <vt:lpstr>Resource Editing + Reverse Engineering </vt:lpstr>
      <vt:lpstr>Resource Editing + Reverse Engineering  </vt:lpstr>
      <vt:lpstr>Resource Editing + Reverse Engineering  </vt:lpstr>
      <vt:lpstr>PowerPoint Presentation</vt:lpstr>
      <vt:lpstr>PowerPoint Presentation</vt:lpstr>
      <vt:lpstr>Resource Editing + Reverse Engineering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 Editing + Reverse Engineering  </vt:lpstr>
      <vt:lpstr>Resource Editing + Reverse Engineering  </vt:lpstr>
      <vt:lpstr>Resource Editing + Reverse Engineering  </vt:lpstr>
      <vt:lpstr>Network Reverse Engineering </vt:lpstr>
      <vt:lpstr>Network Reverse Engineering </vt:lpstr>
      <vt:lpstr>Network Reverse Engineering  </vt:lpstr>
      <vt:lpstr>Network Reverse Engineering  </vt:lpstr>
      <vt:lpstr>DLL Injection</vt:lpstr>
      <vt:lpstr>DLL Injection</vt:lpstr>
      <vt:lpstr>DLL Injection</vt:lpstr>
      <vt:lpstr>Camera Hacks</vt:lpstr>
      <vt:lpstr>Camera Hacks</vt:lpstr>
      <vt:lpstr>PowerPoint Presentation</vt:lpstr>
      <vt:lpstr>Camera Hacks</vt:lpstr>
      <vt:lpstr>What it took</vt:lpstr>
      <vt:lpstr>Upcoming ( Part 2)</vt:lpstr>
      <vt:lpstr>Special Thanks</vt:lpstr>
      <vt:lpstr>PowerPoint Presentation</vt:lpstr>
      <vt:lpstr>Game Engine Attacks </vt:lpstr>
      <vt:lpstr>Logic Flaws </vt:lpstr>
      <vt:lpstr>Logic Flaws</vt:lpstr>
      <vt:lpstr>Snapshots </vt:lpstr>
      <vt:lpstr>Snapshots</vt:lpstr>
      <vt:lpstr>Race Conditions </vt:lpstr>
      <vt:lpstr>Race Conditions</vt:lpstr>
      <vt:lpstr>Server Side Attacks   </vt:lpstr>
      <vt:lpstr>Denial of Service Attacks </vt:lpstr>
      <vt:lpstr>Denial of Service Attacks</vt:lpstr>
      <vt:lpstr>Lag Hacks </vt:lpstr>
      <vt:lpstr>Lag Hacks</vt:lpstr>
      <vt:lpstr>Economy Control </vt:lpstr>
      <vt:lpstr>Economy Control</vt:lpstr>
      <vt:lpstr>Social Engineering </vt:lpstr>
      <vt:lpstr>Social Engineering</vt:lpstr>
      <vt:lpstr>Where to Start?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Experience  Hacking Video Games</dc:title>
  <dc:creator>Viper</dc:creator>
  <cp:lastModifiedBy>Simon Nolet</cp:lastModifiedBy>
  <cp:revision>4</cp:revision>
  <dcterms:modified xsi:type="dcterms:W3CDTF">2018-10-24T23:44:07Z</dcterms:modified>
</cp:coreProperties>
</file>